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9" r:id="rId19"/>
    <p:sldId id="278" r:id="rId20"/>
    <p:sldId id="274" r:id="rId21"/>
    <p:sldId id="275" r:id="rId22"/>
    <p:sldId id="276" r:id="rId23"/>
    <p:sldId id="277"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96"/>
  </p:normalViewPr>
  <p:slideViewPr>
    <p:cSldViewPr snapToGrid="0" snapToObjects="1">
      <p:cViewPr varScale="1">
        <p:scale>
          <a:sx n="105" d="100"/>
          <a:sy n="105" d="100"/>
        </p:scale>
        <p:origin x="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268E-F2F6-F54A-8F75-858A7C8FD0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EE9734-5FDE-F347-9F6C-35674AC78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0D7AF0-DBAF-EB4A-9396-D3EF0A2988A2}"/>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5" name="Footer Placeholder 4">
            <a:extLst>
              <a:ext uri="{FF2B5EF4-FFF2-40B4-BE49-F238E27FC236}">
                <a16:creationId xmlns:a16="http://schemas.microsoft.com/office/drawing/2014/main" id="{E3AF02E8-4F2E-2546-86FE-DAEC5578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0E715-D072-104B-AE30-42E004378626}"/>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665591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5D5B-6FA7-F54A-9A9D-D3FE241BE9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E7DDD-5763-1F43-9581-7B673ABA86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1BD9D-5D40-524C-80DE-881BAD6B37DE}"/>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5" name="Footer Placeholder 4">
            <a:extLst>
              <a:ext uri="{FF2B5EF4-FFF2-40B4-BE49-F238E27FC236}">
                <a16:creationId xmlns:a16="http://schemas.microsoft.com/office/drawing/2014/main" id="{EC500931-CE13-9B41-AF34-46400A716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5A764-16F2-C642-8A07-3B596D0AE429}"/>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81736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3B41C7-58B8-EB41-A646-B75D786617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97F496-781E-694B-BF62-82F4C450C3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CB65D-A7C6-DE4B-8FD9-6C225A1C4E7F}"/>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5" name="Footer Placeholder 4">
            <a:extLst>
              <a:ext uri="{FF2B5EF4-FFF2-40B4-BE49-F238E27FC236}">
                <a16:creationId xmlns:a16="http://schemas.microsoft.com/office/drawing/2014/main" id="{6CD22CBA-1495-A249-BB8D-0B262071C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C9B26-FFA3-F746-B065-0EFB8DB88722}"/>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52827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F55E-8CE9-0A4C-AEEE-DAFF1F8E1E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AF2C5-D7DD-594F-85CE-7C42838A221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06859-AD84-E847-AC54-6BAF73FC05FE}"/>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5" name="Footer Placeholder 4">
            <a:extLst>
              <a:ext uri="{FF2B5EF4-FFF2-40B4-BE49-F238E27FC236}">
                <a16:creationId xmlns:a16="http://schemas.microsoft.com/office/drawing/2014/main" id="{61027B2D-383E-A549-80B5-AFBDECDD6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E6B71-5D0F-EE41-8C64-B7FECD02235F}"/>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831475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7037-C2AE-2F4B-9F49-126FD46B7A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99B09E-015F-3B41-AD61-3FB9836A23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5E3545-2C91-4542-832E-7B0A547B488E}"/>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5" name="Footer Placeholder 4">
            <a:extLst>
              <a:ext uri="{FF2B5EF4-FFF2-40B4-BE49-F238E27FC236}">
                <a16:creationId xmlns:a16="http://schemas.microsoft.com/office/drawing/2014/main" id="{6117B5A8-D981-7440-84F3-006D00783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10890-F465-7847-B1B1-04F50F90A788}"/>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040686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729E-E1BC-E849-A600-552FDF187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9D36E9-9C01-694E-8DD0-80C03B77CB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EC4FE-2425-1145-A43E-1110613897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26B49-0416-B64C-BAE5-9FA6D4CBB40F}"/>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6" name="Footer Placeholder 5">
            <a:extLst>
              <a:ext uri="{FF2B5EF4-FFF2-40B4-BE49-F238E27FC236}">
                <a16:creationId xmlns:a16="http://schemas.microsoft.com/office/drawing/2014/main" id="{E0159CB2-3619-9248-9E5C-DCB60204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3244E-9E60-AC4F-B33E-53E88C398598}"/>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96432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A349-6E1D-C846-9AE1-0CE3525D19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C4E098-D80E-CD4D-B487-6B92E11FFE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E60FEE-D0D6-7D4D-AB6D-8C42305103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E1B5B-6FBB-FB4B-973C-CAEFB0E9A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36AC50-DCD7-3341-B100-342B562572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26EAE4-99A0-A747-9317-D8780E493AE6}"/>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8" name="Footer Placeholder 7">
            <a:extLst>
              <a:ext uri="{FF2B5EF4-FFF2-40B4-BE49-F238E27FC236}">
                <a16:creationId xmlns:a16="http://schemas.microsoft.com/office/drawing/2014/main" id="{F3E42A50-DC17-1A43-9638-9725F35807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9EF91-D154-8441-9A20-BF14938028AF}"/>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355698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7DB7-6511-BB41-8833-6AABF21548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841DF7-82E9-1B48-B157-5ED5491998DA}"/>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4" name="Footer Placeholder 3">
            <a:extLst>
              <a:ext uri="{FF2B5EF4-FFF2-40B4-BE49-F238E27FC236}">
                <a16:creationId xmlns:a16="http://schemas.microsoft.com/office/drawing/2014/main" id="{D696E0BE-C42C-614D-95AE-8826C54AE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66201-B568-474A-B49F-7141AF082CFF}"/>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418403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82109-B961-3A4C-A191-2AB190A6834E}"/>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3" name="Footer Placeholder 2">
            <a:extLst>
              <a:ext uri="{FF2B5EF4-FFF2-40B4-BE49-F238E27FC236}">
                <a16:creationId xmlns:a16="http://schemas.microsoft.com/office/drawing/2014/main" id="{59E76C56-FC3E-B646-BD19-6B359AFB5C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2E7BB1-02C8-4B4A-842C-43E36BEB29D8}"/>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28886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E5A7-CE03-FF4B-ADC8-4838273A1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520483-DE16-3A42-8086-AE58C41948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12BAD7-D2E3-4845-9062-6C429F0D7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0E128C-EE02-084F-995B-545D31EDC2D8}"/>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6" name="Footer Placeholder 5">
            <a:extLst>
              <a:ext uri="{FF2B5EF4-FFF2-40B4-BE49-F238E27FC236}">
                <a16:creationId xmlns:a16="http://schemas.microsoft.com/office/drawing/2014/main" id="{5765C020-CEF4-1F45-B1C1-A5EC0FB6F4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0AB99-5BFB-D944-9B64-F23CD562878C}"/>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1671465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5F72-A313-3540-BC26-FB463D5DBD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9FF963-77F8-B542-9F10-4739A895F8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F2A4A6-D168-7344-A2B2-C496E2071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E83986-4863-9041-AF20-B254A7CC5A11}"/>
              </a:ext>
            </a:extLst>
          </p:cNvPr>
          <p:cNvSpPr>
            <a:spLocks noGrp="1"/>
          </p:cNvSpPr>
          <p:nvPr>
            <p:ph type="dt" sz="half" idx="10"/>
          </p:nvPr>
        </p:nvSpPr>
        <p:spPr/>
        <p:txBody>
          <a:bodyPr/>
          <a:lstStyle/>
          <a:p>
            <a:fld id="{D02C5BD2-E538-1940-8A84-71F6AFD27FCE}" type="datetimeFigureOut">
              <a:rPr lang="en-US" smtClean="0"/>
              <a:t>2/17/18</a:t>
            </a:fld>
            <a:endParaRPr lang="en-US"/>
          </a:p>
        </p:txBody>
      </p:sp>
      <p:sp>
        <p:nvSpPr>
          <p:cNvPr id="6" name="Footer Placeholder 5">
            <a:extLst>
              <a:ext uri="{FF2B5EF4-FFF2-40B4-BE49-F238E27FC236}">
                <a16:creationId xmlns:a16="http://schemas.microsoft.com/office/drawing/2014/main" id="{5801B9FA-CEE4-7346-8BC1-E695ABA27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56DED-A03E-3E44-9E4C-79BE2CC682CB}"/>
              </a:ext>
            </a:extLst>
          </p:cNvPr>
          <p:cNvSpPr>
            <a:spLocks noGrp="1"/>
          </p:cNvSpPr>
          <p:nvPr>
            <p:ph type="sldNum" sz="quarter" idx="12"/>
          </p:nvPr>
        </p:nvSpPr>
        <p:spPr/>
        <p:txBody>
          <a:bodyPr/>
          <a:lstStyle/>
          <a:p>
            <a:fld id="{FB00E42D-7C37-8F4F-870D-754BFE327550}" type="slidenum">
              <a:rPr lang="en-US" smtClean="0"/>
              <a:t>‹#›</a:t>
            </a:fld>
            <a:endParaRPr lang="en-US"/>
          </a:p>
        </p:txBody>
      </p:sp>
    </p:spTree>
    <p:extLst>
      <p:ext uri="{BB962C8B-B14F-4D97-AF65-F5344CB8AC3E}">
        <p14:creationId xmlns:p14="http://schemas.microsoft.com/office/powerpoint/2010/main" val="2694783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C1AA5-E2FC-8245-A6E6-C8201D3FE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AF4A2B-EF10-1547-B236-D66DBE54FB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6F186-5FB2-0746-BC1C-F23EC6B3B1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C5BD2-E538-1940-8A84-71F6AFD27FCE}" type="datetimeFigureOut">
              <a:rPr lang="en-US" smtClean="0"/>
              <a:t>2/17/18</a:t>
            </a:fld>
            <a:endParaRPr lang="en-US"/>
          </a:p>
        </p:txBody>
      </p:sp>
      <p:sp>
        <p:nvSpPr>
          <p:cNvPr id="5" name="Footer Placeholder 4">
            <a:extLst>
              <a:ext uri="{FF2B5EF4-FFF2-40B4-BE49-F238E27FC236}">
                <a16:creationId xmlns:a16="http://schemas.microsoft.com/office/drawing/2014/main" id="{84F33B79-26E6-4540-A42C-9CF5B608E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8A8954-86C0-1943-AE2D-497BC1488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0E42D-7C37-8F4F-870D-754BFE327550}" type="slidenum">
              <a:rPr lang="en-US" smtClean="0"/>
              <a:t>‹#›</a:t>
            </a:fld>
            <a:endParaRPr lang="en-US"/>
          </a:p>
        </p:txBody>
      </p:sp>
    </p:spTree>
    <p:extLst>
      <p:ext uri="{BB962C8B-B14F-4D97-AF65-F5344CB8AC3E}">
        <p14:creationId xmlns:p14="http://schemas.microsoft.com/office/powerpoint/2010/main" val="1695518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Bootstrap_aggregating"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graphics8.nytimes.com/iomages/2008/04/16/us/0416-nat-subOBAMA.jp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webee.technion.ac.il/people/rmeir/BoostingTutorial.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webee.technion.ac.il/people/rmeir/BoostingTutorial.pdf" TargetMode="External"/><Relationship Id="rId2" Type="http://schemas.openxmlformats.org/officeDocument/2006/relationships/hyperlink" Target="http://www.cc.gatech.edu/~thad/6601-gradAI-fall2013/boosting.pdf" TargetMode="External"/><Relationship Id="rId1" Type="http://schemas.openxmlformats.org/officeDocument/2006/relationships/slideLayout" Target="../slideLayouts/slideLayout2.xml"/><Relationship Id="rId5" Type="http://schemas.openxmlformats.org/officeDocument/2006/relationships/hyperlink" Target="http://kaggle2.blob.core.windows.net/wiki-files/327/09ccf652-8c1c-4a3d-b979-ce2369c985e4/Willem%20Mestrom%20-%20Milestone%201%20Description%20V2%202.pdf" TargetMode="External"/><Relationship Id="rId4" Type="http://schemas.openxmlformats.org/officeDocument/2006/relationships/hyperlink" Target="http://www.netflixprize.com/assets/GrandPrize2009_BPC_BigChaos.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tatweb.stanford.edu/~tibs/ElemStatLear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tatweb.stanford.edu/~tibs/ElemStatLearn/" TargetMode="External"/><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31AE-AE0A-634B-ABFC-347377D0E0F6}"/>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3F7A7327-672A-614B-A2B7-E7C84E50E0C3}"/>
              </a:ext>
            </a:extLst>
          </p:cNvPr>
          <p:cNvSpPr>
            <a:spLocks noGrp="1"/>
          </p:cNvSpPr>
          <p:nvPr>
            <p:ph type="subTitle" idx="1"/>
          </p:nvPr>
        </p:nvSpPr>
        <p:spPr/>
        <p:txBody>
          <a:bodyPr/>
          <a:lstStyle/>
          <a:p>
            <a:r>
              <a:rPr lang="en-US" dirty="0"/>
              <a:t>Lecture Notes</a:t>
            </a:r>
          </a:p>
        </p:txBody>
      </p:sp>
    </p:spTree>
    <p:extLst>
      <p:ext uri="{BB962C8B-B14F-4D97-AF65-F5344CB8AC3E}">
        <p14:creationId xmlns:p14="http://schemas.microsoft.com/office/powerpoint/2010/main" val="43280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DBA0-85E9-1C4C-B926-306CF0933267}"/>
              </a:ext>
            </a:extLst>
          </p:cNvPr>
          <p:cNvSpPr>
            <a:spLocks noGrp="1"/>
          </p:cNvSpPr>
          <p:nvPr>
            <p:ph type="title"/>
          </p:nvPr>
        </p:nvSpPr>
        <p:spPr/>
        <p:txBody>
          <a:bodyPr/>
          <a:lstStyle/>
          <a:p>
            <a:r>
              <a:rPr lang="en-US" dirty="0"/>
              <a:t>Plot classification tree</a:t>
            </a:r>
          </a:p>
        </p:txBody>
      </p:sp>
      <p:sp>
        <p:nvSpPr>
          <p:cNvPr id="3" name="Content Placeholder 2">
            <a:extLst>
              <a:ext uri="{FF2B5EF4-FFF2-40B4-BE49-F238E27FC236}">
                <a16:creationId xmlns:a16="http://schemas.microsoft.com/office/drawing/2014/main" id="{167A8385-808C-BF40-97FC-5BDA8D71D911}"/>
              </a:ext>
            </a:extLst>
          </p:cNvPr>
          <p:cNvSpPr>
            <a:spLocks noGrp="1"/>
          </p:cNvSpPr>
          <p:nvPr>
            <p:ph sz="half" idx="1"/>
          </p:nvPr>
        </p:nvSpPr>
        <p:spPr/>
        <p:txBody>
          <a:bodyPr>
            <a:normAutofit/>
          </a:bodyPr>
          <a:lstStyle/>
          <a:p>
            <a:r>
              <a:rPr lang="en-US" sz="2000" dirty="0"/>
              <a:t>## plot the classification tree</a:t>
            </a:r>
          </a:p>
          <a:p>
            <a:r>
              <a:rPr lang="en-US" sz="2000" dirty="0"/>
              <a:t>plot(</a:t>
            </a:r>
            <a:r>
              <a:rPr lang="en-US" sz="2000" dirty="0" err="1"/>
              <a:t>modFit$finalModel</a:t>
            </a:r>
            <a:r>
              <a:rPr lang="en-US" sz="2000" dirty="0"/>
              <a:t>, </a:t>
            </a:r>
            <a:r>
              <a:rPr lang="en-US" sz="2000" dirty="0" err="1"/>
              <a:t>uiform</a:t>
            </a:r>
            <a:r>
              <a:rPr lang="en-US" sz="2000" dirty="0"/>
              <a:t>=</a:t>
            </a:r>
            <a:r>
              <a:rPr lang="en-US" sz="2000" dirty="0" err="1"/>
              <a:t>TRUE,main</a:t>
            </a:r>
            <a:r>
              <a:rPr lang="en-US" sz="2000" dirty="0"/>
              <a:t>="Classification Tree")</a:t>
            </a:r>
          </a:p>
          <a:p>
            <a:r>
              <a:rPr lang="en-US" sz="2000" dirty="0"/>
              <a:t>text(</a:t>
            </a:r>
            <a:r>
              <a:rPr lang="en-US" sz="2000" dirty="0" err="1"/>
              <a:t>modFit$finalModel</a:t>
            </a:r>
            <a:r>
              <a:rPr lang="en-US" sz="2000" dirty="0"/>
              <a:t>, </a:t>
            </a:r>
            <a:r>
              <a:rPr lang="en-US" sz="2000" dirty="0" err="1"/>
              <a:t>use.n</a:t>
            </a:r>
            <a:r>
              <a:rPr lang="en-US" sz="2000" dirty="0"/>
              <a:t>=TRUE, all=TRUE, </a:t>
            </a:r>
            <a:r>
              <a:rPr lang="en-US" sz="2000" dirty="0" err="1"/>
              <a:t>cex</a:t>
            </a:r>
            <a:r>
              <a:rPr lang="en-US" sz="2000" dirty="0"/>
              <a:t>=.8)</a:t>
            </a:r>
          </a:p>
        </p:txBody>
      </p:sp>
      <p:pic>
        <p:nvPicPr>
          <p:cNvPr id="5" name="Content Placeholder 4">
            <a:extLst>
              <a:ext uri="{FF2B5EF4-FFF2-40B4-BE49-F238E27FC236}">
                <a16:creationId xmlns:a16="http://schemas.microsoft.com/office/drawing/2014/main" id="{F0F9E22B-4A11-6146-AEEE-38FFA5937B09}"/>
              </a:ext>
            </a:extLst>
          </p:cNvPr>
          <p:cNvPicPr>
            <a:picLocks noGrp="1" noChangeAspect="1"/>
          </p:cNvPicPr>
          <p:nvPr>
            <p:ph sz="half" idx="2"/>
          </p:nvPr>
        </p:nvPicPr>
        <p:blipFill>
          <a:blip r:embed="rId2"/>
          <a:stretch>
            <a:fillRect/>
          </a:stretch>
        </p:blipFill>
        <p:spPr>
          <a:xfrm>
            <a:off x="6314729" y="1825625"/>
            <a:ext cx="4896541" cy="4351338"/>
          </a:xfrm>
          <a:prstGeom prst="rect">
            <a:avLst/>
          </a:prstGeom>
        </p:spPr>
      </p:pic>
      <p:sp>
        <p:nvSpPr>
          <p:cNvPr id="6" name="TextBox 5">
            <a:extLst>
              <a:ext uri="{FF2B5EF4-FFF2-40B4-BE49-F238E27FC236}">
                <a16:creationId xmlns:a16="http://schemas.microsoft.com/office/drawing/2014/main" id="{9019B24C-FFDC-0F4E-90B7-11EE113A7B5C}"/>
              </a:ext>
            </a:extLst>
          </p:cNvPr>
          <p:cNvSpPr txBox="1"/>
          <p:nvPr/>
        </p:nvSpPr>
        <p:spPr>
          <a:xfrm>
            <a:off x="6314729" y="2261850"/>
            <a:ext cx="1834896" cy="430887"/>
          </a:xfrm>
          <a:prstGeom prst="rect">
            <a:avLst/>
          </a:prstGeom>
          <a:noFill/>
        </p:spPr>
        <p:txBody>
          <a:bodyPr wrap="square" rtlCol="0">
            <a:spAutoFit/>
          </a:bodyPr>
          <a:lstStyle/>
          <a:p>
            <a:r>
              <a:rPr lang="en-US" sz="1100" dirty="0">
                <a:solidFill>
                  <a:schemeClr val="accent1"/>
                </a:solidFill>
              </a:rPr>
              <a:t>Petal Length &lt;2,.45 you are assigned to </a:t>
            </a:r>
            <a:r>
              <a:rPr lang="en-US" sz="1100" dirty="0" err="1">
                <a:solidFill>
                  <a:schemeClr val="accent1"/>
                </a:solidFill>
              </a:rPr>
              <a:t>setosa</a:t>
            </a:r>
            <a:endParaRPr lang="en-US" sz="1100" dirty="0">
              <a:solidFill>
                <a:schemeClr val="accent1"/>
              </a:solidFill>
            </a:endParaRPr>
          </a:p>
        </p:txBody>
      </p:sp>
      <p:sp>
        <p:nvSpPr>
          <p:cNvPr id="7" name="TextBox 6">
            <a:extLst>
              <a:ext uri="{FF2B5EF4-FFF2-40B4-BE49-F238E27FC236}">
                <a16:creationId xmlns:a16="http://schemas.microsoft.com/office/drawing/2014/main" id="{758AE46C-8B5D-D643-A6F3-7BAE462BAFAC}"/>
              </a:ext>
            </a:extLst>
          </p:cNvPr>
          <p:cNvSpPr txBox="1"/>
          <p:nvPr/>
        </p:nvSpPr>
        <p:spPr>
          <a:xfrm>
            <a:off x="9518904" y="2692737"/>
            <a:ext cx="1834896" cy="430887"/>
          </a:xfrm>
          <a:prstGeom prst="rect">
            <a:avLst/>
          </a:prstGeom>
          <a:noFill/>
        </p:spPr>
        <p:txBody>
          <a:bodyPr wrap="square" rtlCol="0">
            <a:spAutoFit/>
          </a:bodyPr>
          <a:lstStyle/>
          <a:p>
            <a:r>
              <a:rPr lang="en-US" sz="1100" dirty="0">
                <a:solidFill>
                  <a:schemeClr val="accent1"/>
                </a:solidFill>
              </a:rPr>
              <a:t>Petal Length not&lt;2,.45 you are assigned to </a:t>
            </a:r>
            <a:r>
              <a:rPr lang="en-US" sz="1100" dirty="0" err="1">
                <a:solidFill>
                  <a:schemeClr val="accent1"/>
                </a:solidFill>
              </a:rPr>
              <a:t>setosa</a:t>
            </a:r>
            <a:endParaRPr lang="en-US" sz="1100" dirty="0">
              <a:solidFill>
                <a:schemeClr val="accent1"/>
              </a:solidFill>
            </a:endParaRPr>
          </a:p>
        </p:txBody>
      </p:sp>
    </p:spTree>
    <p:extLst>
      <p:ext uri="{BB962C8B-B14F-4D97-AF65-F5344CB8AC3E}">
        <p14:creationId xmlns:p14="http://schemas.microsoft.com/office/powerpoint/2010/main" val="381328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5A5A-D936-C941-A1F1-02F0E839067C}"/>
              </a:ext>
            </a:extLst>
          </p:cNvPr>
          <p:cNvSpPr>
            <a:spLocks noGrp="1"/>
          </p:cNvSpPr>
          <p:nvPr>
            <p:ph type="title"/>
          </p:nvPr>
        </p:nvSpPr>
        <p:spPr/>
        <p:txBody>
          <a:bodyPr/>
          <a:lstStyle/>
          <a:p>
            <a:r>
              <a:rPr lang="en-US" dirty="0"/>
              <a:t>Prettier plots</a:t>
            </a:r>
          </a:p>
        </p:txBody>
      </p:sp>
      <p:sp>
        <p:nvSpPr>
          <p:cNvPr id="3" name="Content Placeholder 2">
            <a:extLst>
              <a:ext uri="{FF2B5EF4-FFF2-40B4-BE49-F238E27FC236}">
                <a16:creationId xmlns:a16="http://schemas.microsoft.com/office/drawing/2014/main" id="{895C44CF-A0E3-1D41-A097-65905E5D38E9}"/>
              </a:ext>
            </a:extLst>
          </p:cNvPr>
          <p:cNvSpPr>
            <a:spLocks noGrp="1"/>
          </p:cNvSpPr>
          <p:nvPr>
            <p:ph sz="half" idx="1"/>
          </p:nvPr>
        </p:nvSpPr>
        <p:spPr/>
        <p:txBody>
          <a:bodyPr>
            <a:normAutofit/>
          </a:bodyPr>
          <a:lstStyle/>
          <a:p>
            <a:r>
              <a:rPr lang="en-US" sz="2000" dirty="0"/>
              <a:t>## prettier plots with the rattle package</a:t>
            </a:r>
          </a:p>
          <a:p>
            <a:pPr lvl="1"/>
            <a:r>
              <a:rPr lang="en-US" sz="1600" dirty="0"/>
              <a:t>library(rattle) ## Rattle not working</a:t>
            </a:r>
          </a:p>
          <a:p>
            <a:pPr lvl="1"/>
            <a:r>
              <a:rPr lang="en-US" sz="1600" dirty="0" err="1"/>
              <a:t>fancyRpartPlot</a:t>
            </a:r>
            <a:r>
              <a:rPr lang="en-US" sz="1600" dirty="0"/>
              <a:t>(</a:t>
            </a:r>
            <a:r>
              <a:rPr lang="en-US" sz="1600" dirty="0" err="1"/>
              <a:t>modFit$finalModel</a:t>
            </a:r>
            <a:r>
              <a:rPr lang="en-US" sz="1600" dirty="0"/>
              <a:t>)</a:t>
            </a:r>
          </a:p>
          <a:p>
            <a:r>
              <a:rPr lang="en-US" sz="2000" dirty="0">
                <a:solidFill>
                  <a:srgbClr val="FF0000"/>
                </a:solidFill>
              </a:rPr>
              <a:t>## using rattle alternative </a:t>
            </a:r>
            <a:r>
              <a:rPr lang="en-US" sz="2000" dirty="0" err="1">
                <a:solidFill>
                  <a:srgbClr val="FF0000"/>
                </a:solidFill>
              </a:rPr>
              <a:t>rpart.plot</a:t>
            </a:r>
            <a:r>
              <a:rPr lang="en-US" sz="2000" dirty="0">
                <a:solidFill>
                  <a:srgbClr val="FF0000"/>
                </a:solidFill>
              </a:rPr>
              <a:t>() </a:t>
            </a:r>
            <a:r>
              <a:rPr lang="en-US" sz="2000" dirty="0" err="1"/>
              <a:t>rpart.plot</a:t>
            </a:r>
            <a:r>
              <a:rPr lang="en-US" sz="2000" dirty="0"/>
              <a:t>()</a:t>
            </a:r>
            <a:r>
              <a:rPr lang="en-US" sz="2000" dirty="0" err="1"/>
              <a:t>install.packages</a:t>
            </a:r>
            <a:r>
              <a:rPr lang="en-US" sz="2000" dirty="0"/>
              <a:t>("</a:t>
            </a:r>
            <a:r>
              <a:rPr lang="en-US" sz="2000" dirty="0" err="1"/>
              <a:t>rpart.plot</a:t>
            </a:r>
            <a:r>
              <a:rPr lang="en-US" sz="2000" dirty="0"/>
              <a:t>")</a:t>
            </a:r>
          </a:p>
          <a:p>
            <a:r>
              <a:rPr lang="en-US" sz="2000" dirty="0"/>
              <a:t>library(</a:t>
            </a:r>
            <a:r>
              <a:rPr lang="en-US" sz="2000" dirty="0" err="1"/>
              <a:t>rpart.plot</a:t>
            </a:r>
            <a:r>
              <a:rPr lang="en-US" sz="2000" dirty="0"/>
              <a:t>)</a:t>
            </a:r>
          </a:p>
          <a:p>
            <a:r>
              <a:rPr lang="en-US" sz="2000" dirty="0" err="1"/>
              <a:t>rpart.plot</a:t>
            </a:r>
            <a:r>
              <a:rPr lang="en-US" sz="2000" dirty="0"/>
              <a:t>(</a:t>
            </a:r>
            <a:r>
              <a:rPr lang="en-US" sz="2000" dirty="0" err="1"/>
              <a:t>modFit$finalModel</a:t>
            </a:r>
            <a:r>
              <a:rPr lang="en-US" sz="2000" dirty="0"/>
              <a:t>)</a:t>
            </a:r>
          </a:p>
        </p:txBody>
      </p:sp>
      <p:pic>
        <p:nvPicPr>
          <p:cNvPr id="5" name="Content Placeholder 4">
            <a:extLst>
              <a:ext uri="{FF2B5EF4-FFF2-40B4-BE49-F238E27FC236}">
                <a16:creationId xmlns:a16="http://schemas.microsoft.com/office/drawing/2014/main" id="{95F540C3-60B6-EB46-AEE9-3B3453222D60}"/>
              </a:ext>
            </a:extLst>
          </p:cNvPr>
          <p:cNvPicPr>
            <a:picLocks noGrp="1" noChangeAspect="1"/>
          </p:cNvPicPr>
          <p:nvPr>
            <p:ph sz="half" idx="2"/>
          </p:nvPr>
        </p:nvPicPr>
        <p:blipFill>
          <a:blip r:embed="rId2"/>
          <a:stretch>
            <a:fillRect/>
          </a:stretch>
        </p:blipFill>
        <p:spPr>
          <a:xfrm>
            <a:off x="6314729" y="1825625"/>
            <a:ext cx="4896541" cy="4351338"/>
          </a:xfrm>
          <a:prstGeom prst="rect">
            <a:avLst/>
          </a:prstGeom>
        </p:spPr>
      </p:pic>
      <p:sp>
        <p:nvSpPr>
          <p:cNvPr id="6" name="TextBox 5">
            <a:extLst>
              <a:ext uri="{FF2B5EF4-FFF2-40B4-BE49-F238E27FC236}">
                <a16:creationId xmlns:a16="http://schemas.microsoft.com/office/drawing/2014/main" id="{156B578A-070D-1F48-9594-747B06C2A002}"/>
              </a:ext>
            </a:extLst>
          </p:cNvPr>
          <p:cNvSpPr txBox="1"/>
          <p:nvPr/>
        </p:nvSpPr>
        <p:spPr>
          <a:xfrm>
            <a:off x="6314729" y="3294784"/>
            <a:ext cx="1834896" cy="430887"/>
          </a:xfrm>
          <a:prstGeom prst="rect">
            <a:avLst/>
          </a:prstGeom>
          <a:noFill/>
        </p:spPr>
        <p:txBody>
          <a:bodyPr wrap="square" rtlCol="0">
            <a:spAutoFit/>
          </a:bodyPr>
          <a:lstStyle/>
          <a:p>
            <a:r>
              <a:rPr lang="en-US" sz="1100" dirty="0">
                <a:solidFill>
                  <a:schemeClr val="accent1"/>
                </a:solidFill>
              </a:rPr>
              <a:t>Petal Length &lt;2,.45 you are assigned to </a:t>
            </a:r>
            <a:r>
              <a:rPr lang="en-US" sz="1100" dirty="0" err="1">
                <a:solidFill>
                  <a:schemeClr val="accent1"/>
                </a:solidFill>
              </a:rPr>
              <a:t>setosa</a:t>
            </a:r>
            <a:endParaRPr lang="en-US" sz="1100" dirty="0">
              <a:solidFill>
                <a:schemeClr val="accent1"/>
              </a:solidFill>
            </a:endParaRPr>
          </a:p>
        </p:txBody>
      </p:sp>
      <p:sp>
        <p:nvSpPr>
          <p:cNvPr id="7" name="TextBox 6">
            <a:extLst>
              <a:ext uri="{FF2B5EF4-FFF2-40B4-BE49-F238E27FC236}">
                <a16:creationId xmlns:a16="http://schemas.microsoft.com/office/drawing/2014/main" id="{86E9945B-A8B3-AA41-BECC-130B65FCFC95}"/>
              </a:ext>
            </a:extLst>
          </p:cNvPr>
          <p:cNvSpPr txBox="1"/>
          <p:nvPr/>
        </p:nvSpPr>
        <p:spPr>
          <a:xfrm>
            <a:off x="9671303" y="2863897"/>
            <a:ext cx="1834896" cy="430887"/>
          </a:xfrm>
          <a:prstGeom prst="rect">
            <a:avLst/>
          </a:prstGeom>
          <a:noFill/>
        </p:spPr>
        <p:txBody>
          <a:bodyPr wrap="square" rtlCol="0">
            <a:spAutoFit/>
          </a:bodyPr>
          <a:lstStyle/>
          <a:p>
            <a:r>
              <a:rPr lang="en-US" sz="1100" dirty="0">
                <a:solidFill>
                  <a:schemeClr val="accent1"/>
                </a:solidFill>
              </a:rPr>
              <a:t>Petal Length not&lt;2,.45 you are assigned to </a:t>
            </a:r>
            <a:r>
              <a:rPr lang="en-US" sz="1100" dirty="0" err="1">
                <a:solidFill>
                  <a:schemeClr val="accent1"/>
                </a:solidFill>
              </a:rPr>
              <a:t>setosa</a:t>
            </a:r>
            <a:endParaRPr lang="en-US" sz="1100" dirty="0">
              <a:solidFill>
                <a:schemeClr val="accent1"/>
              </a:solidFill>
            </a:endParaRPr>
          </a:p>
        </p:txBody>
      </p:sp>
    </p:spTree>
    <p:extLst>
      <p:ext uri="{BB962C8B-B14F-4D97-AF65-F5344CB8AC3E}">
        <p14:creationId xmlns:p14="http://schemas.microsoft.com/office/powerpoint/2010/main" val="44690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B425-BB33-DB49-B866-895307E340FB}"/>
              </a:ext>
            </a:extLst>
          </p:cNvPr>
          <p:cNvSpPr>
            <a:spLocks noGrp="1"/>
          </p:cNvSpPr>
          <p:nvPr>
            <p:ph type="title"/>
          </p:nvPr>
        </p:nvSpPr>
        <p:spPr/>
        <p:txBody>
          <a:bodyPr/>
          <a:lstStyle/>
          <a:p>
            <a:r>
              <a:rPr lang="en-US" dirty="0"/>
              <a:t>Predicting new values</a:t>
            </a:r>
          </a:p>
        </p:txBody>
      </p:sp>
      <p:sp>
        <p:nvSpPr>
          <p:cNvPr id="3" name="Content Placeholder 2">
            <a:extLst>
              <a:ext uri="{FF2B5EF4-FFF2-40B4-BE49-F238E27FC236}">
                <a16:creationId xmlns:a16="http://schemas.microsoft.com/office/drawing/2014/main" id="{466C84EC-D340-4F4B-9991-F69B98DBB3EF}"/>
              </a:ext>
            </a:extLst>
          </p:cNvPr>
          <p:cNvSpPr>
            <a:spLocks noGrp="1"/>
          </p:cNvSpPr>
          <p:nvPr>
            <p:ph idx="1"/>
          </p:nvPr>
        </p:nvSpPr>
        <p:spPr/>
        <p:txBody>
          <a:bodyPr>
            <a:normAutofit/>
          </a:bodyPr>
          <a:lstStyle/>
          <a:p>
            <a:r>
              <a:rPr lang="en-US" dirty="0"/>
              <a:t>Predict(</a:t>
            </a:r>
            <a:r>
              <a:rPr lang="en-US" dirty="0" err="1"/>
              <a:t>modFit,newdata</a:t>
            </a:r>
            <a:r>
              <a:rPr lang="en-US" dirty="0"/>
              <a:t>=testing)</a:t>
            </a:r>
          </a:p>
          <a:p>
            <a:pPr marL="0" indent="0">
              <a:buNone/>
            </a:pPr>
            <a:r>
              <a:rPr lang="en-US" sz="1400" dirty="0">
                <a:solidFill>
                  <a:schemeClr val="accent2"/>
                </a:solidFill>
              </a:rPr>
              <a:t> [1]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p>
          <a:p>
            <a:pPr marL="0" indent="0">
              <a:buNone/>
            </a:pPr>
            <a:r>
              <a:rPr lang="en-US" sz="1400" dirty="0">
                <a:solidFill>
                  <a:schemeClr val="accent2"/>
                </a:solidFill>
              </a:rPr>
              <a:t>[12]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p>
          <a:p>
            <a:pPr marL="0" indent="0">
              <a:buNone/>
            </a:pPr>
            <a:r>
              <a:rPr lang="en-US" sz="1400" dirty="0">
                <a:solidFill>
                  <a:schemeClr val="accent2"/>
                </a:solidFill>
              </a:rPr>
              <a:t>[23]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a:t>
            </a:r>
          </a:p>
          <a:p>
            <a:pPr marL="0" indent="0">
              <a:buNone/>
            </a:pPr>
            <a:r>
              <a:rPr lang="en-US" sz="1400" dirty="0">
                <a:solidFill>
                  <a:schemeClr val="accent2"/>
                </a:solidFill>
              </a:rPr>
              <a:t>[34] </a:t>
            </a:r>
            <a:r>
              <a:rPr lang="en-US" sz="1400" dirty="0" err="1">
                <a:solidFill>
                  <a:schemeClr val="accent2"/>
                </a:solidFill>
              </a:rPr>
              <a:t>setosa</a:t>
            </a:r>
            <a:r>
              <a:rPr lang="en-US" sz="1400" dirty="0">
                <a:solidFill>
                  <a:schemeClr val="accent2"/>
                </a:solidFill>
              </a:rPr>
              <a:t>     </a:t>
            </a:r>
            <a:r>
              <a:rPr lang="en-US" sz="1400" dirty="0" err="1">
                <a:solidFill>
                  <a:schemeClr val="accent2"/>
                </a:solidFill>
              </a:rPr>
              <a:t>setosa</a:t>
            </a:r>
            <a:r>
              <a:rPr lang="en-US" sz="1400" dirty="0">
                <a:solidFill>
                  <a:schemeClr val="accent2"/>
                </a:solidFill>
              </a:rPr>
              <a:t>     versicolor versicolor versicolor versicolor versicolor versicolor versicolor versicolor versicolor </a:t>
            </a:r>
          </a:p>
          <a:p>
            <a:pPr marL="0" indent="0">
              <a:buNone/>
            </a:pPr>
            <a:r>
              <a:rPr lang="en-US" sz="1400" dirty="0">
                <a:solidFill>
                  <a:schemeClr val="accent2"/>
                </a:solidFill>
              </a:rPr>
              <a:t>[45] versicolor versicolor versicolor versicolor versicolor </a:t>
            </a:r>
            <a:r>
              <a:rPr lang="en-US" sz="1400" dirty="0" err="1">
                <a:solidFill>
                  <a:schemeClr val="accent2"/>
                </a:solidFill>
              </a:rPr>
              <a:t>virginica</a:t>
            </a:r>
            <a:r>
              <a:rPr lang="en-US" sz="1400" dirty="0">
                <a:solidFill>
                  <a:schemeClr val="accent2"/>
                </a:solidFill>
              </a:rPr>
              <a:t>  versicolor versicolor versicolor versicolor versicolor </a:t>
            </a:r>
          </a:p>
          <a:p>
            <a:pPr marL="0" indent="0">
              <a:buNone/>
            </a:pPr>
            <a:r>
              <a:rPr lang="en-US" sz="1400" dirty="0">
                <a:solidFill>
                  <a:schemeClr val="accent2"/>
                </a:solidFill>
              </a:rPr>
              <a:t>[56] versicolor versicolor versicolor versicolor versicolor versicolor versicolor versicolor versicolor versicolor versicolor </a:t>
            </a:r>
          </a:p>
          <a:p>
            <a:pPr marL="0" indent="0">
              <a:buNone/>
            </a:pPr>
            <a:r>
              <a:rPr lang="en-US" sz="1400" dirty="0">
                <a:solidFill>
                  <a:schemeClr val="accent2"/>
                </a:solidFill>
              </a:rPr>
              <a:t>[67] versicolor versicolor versicolor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[78]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[89] </a:t>
            </a:r>
            <a:r>
              <a:rPr lang="en-US" sz="1400" dirty="0" err="1">
                <a:solidFill>
                  <a:schemeClr val="accent2"/>
                </a:solidFill>
              </a:rPr>
              <a:t>virginica</a:t>
            </a:r>
            <a:r>
              <a:rPr lang="en-US" sz="1400" dirty="0">
                <a:solidFill>
                  <a:schemeClr val="accent2"/>
                </a:solidFill>
              </a:rPr>
              <a:t>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versicolor versicolor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[100]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r>
              <a:rPr lang="en-US" sz="1400" dirty="0" err="1">
                <a:solidFill>
                  <a:schemeClr val="accent2"/>
                </a:solidFill>
              </a:rPr>
              <a:t>virginica</a:t>
            </a:r>
            <a:r>
              <a:rPr lang="en-US" sz="1400" dirty="0">
                <a:solidFill>
                  <a:schemeClr val="accent2"/>
                </a:solidFill>
              </a:rPr>
              <a:t> </a:t>
            </a:r>
          </a:p>
          <a:p>
            <a:pPr marL="0" indent="0">
              <a:buNone/>
            </a:pPr>
            <a:r>
              <a:rPr lang="en-US" sz="1400" dirty="0">
                <a:solidFill>
                  <a:schemeClr val="accent2"/>
                </a:solidFill>
              </a:rPr>
              <a:t>Levels: </a:t>
            </a:r>
            <a:r>
              <a:rPr lang="en-US" sz="1400" dirty="0" err="1">
                <a:solidFill>
                  <a:schemeClr val="accent2"/>
                </a:solidFill>
              </a:rPr>
              <a:t>setosa</a:t>
            </a:r>
            <a:r>
              <a:rPr lang="en-US" sz="1400" dirty="0">
                <a:solidFill>
                  <a:schemeClr val="accent2"/>
                </a:solidFill>
              </a:rPr>
              <a:t> versicolor </a:t>
            </a:r>
            <a:r>
              <a:rPr lang="en-US" sz="1400" dirty="0" err="1">
                <a:solidFill>
                  <a:schemeClr val="accent2"/>
                </a:solidFill>
              </a:rPr>
              <a:t>virginica</a:t>
            </a:r>
            <a:endParaRPr lang="en-US" sz="1400" dirty="0">
              <a:solidFill>
                <a:schemeClr val="accent2"/>
              </a:solidFill>
            </a:endParaRPr>
          </a:p>
        </p:txBody>
      </p:sp>
      <p:sp>
        <p:nvSpPr>
          <p:cNvPr id="5" name="TextBox 4">
            <a:extLst>
              <a:ext uri="{FF2B5EF4-FFF2-40B4-BE49-F238E27FC236}">
                <a16:creationId xmlns:a16="http://schemas.microsoft.com/office/drawing/2014/main" id="{16E6BE05-C1D6-4C4D-9B55-97F120A219E2}"/>
              </a:ext>
            </a:extLst>
          </p:cNvPr>
          <p:cNvSpPr txBox="1"/>
          <p:nvPr/>
        </p:nvSpPr>
        <p:spPr>
          <a:xfrm>
            <a:off x="8939782" y="2254297"/>
            <a:ext cx="2414017" cy="738664"/>
          </a:xfrm>
          <a:prstGeom prst="rect">
            <a:avLst/>
          </a:prstGeom>
          <a:noFill/>
        </p:spPr>
        <p:txBody>
          <a:bodyPr wrap="square" rtlCol="0">
            <a:spAutoFit/>
          </a:bodyPr>
          <a:lstStyle/>
          <a:p>
            <a:r>
              <a:rPr lang="en-US" sz="1400" dirty="0">
                <a:solidFill>
                  <a:schemeClr val="accent1"/>
                </a:solidFill>
              </a:rPr>
              <a:t>This writes out each species because it’s actually predicting a class for each variable</a:t>
            </a:r>
          </a:p>
        </p:txBody>
      </p:sp>
    </p:spTree>
    <p:extLst>
      <p:ext uri="{BB962C8B-B14F-4D97-AF65-F5344CB8AC3E}">
        <p14:creationId xmlns:p14="http://schemas.microsoft.com/office/powerpoint/2010/main" val="1261228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6287-9DA4-3F43-B427-EA3A127A7312}"/>
              </a:ext>
            </a:extLst>
          </p:cNvPr>
          <p:cNvSpPr>
            <a:spLocks noGrp="1"/>
          </p:cNvSpPr>
          <p:nvPr>
            <p:ph type="title"/>
          </p:nvPr>
        </p:nvSpPr>
        <p:spPr/>
        <p:txBody>
          <a:bodyPr/>
          <a:lstStyle/>
          <a:p>
            <a:r>
              <a:rPr lang="en-US" dirty="0"/>
              <a:t>Notes and further resources</a:t>
            </a:r>
          </a:p>
        </p:txBody>
      </p:sp>
      <p:sp>
        <p:nvSpPr>
          <p:cNvPr id="3" name="Content Placeholder 2">
            <a:extLst>
              <a:ext uri="{FF2B5EF4-FFF2-40B4-BE49-F238E27FC236}">
                <a16:creationId xmlns:a16="http://schemas.microsoft.com/office/drawing/2014/main" id="{B954A9E6-F117-E745-B836-725460FEA9BE}"/>
              </a:ext>
            </a:extLst>
          </p:cNvPr>
          <p:cNvSpPr>
            <a:spLocks noGrp="1"/>
          </p:cNvSpPr>
          <p:nvPr>
            <p:ph sz="half" idx="1"/>
          </p:nvPr>
        </p:nvSpPr>
        <p:spPr/>
        <p:txBody>
          <a:bodyPr>
            <a:noAutofit/>
          </a:bodyPr>
          <a:lstStyle/>
          <a:p>
            <a:r>
              <a:rPr lang="en-US" sz="2000" dirty="0"/>
              <a:t>Classification trees are non-linear models</a:t>
            </a:r>
          </a:p>
          <a:p>
            <a:pPr lvl="1"/>
            <a:r>
              <a:rPr lang="en-US" sz="2000" dirty="0"/>
              <a:t>They use interactions between variables</a:t>
            </a:r>
          </a:p>
          <a:p>
            <a:pPr lvl="1"/>
            <a:r>
              <a:rPr lang="en-US" sz="2000" dirty="0"/>
              <a:t>Data transformations may be less important (monotone transformations)</a:t>
            </a:r>
          </a:p>
          <a:p>
            <a:pPr lvl="1"/>
            <a:r>
              <a:rPr lang="en-US" sz="2000" dirty="0"/>
              <a:t>Trees can also be used for regression problems (continuous outcome)</a:t>
            </a:r>
          </a:p>
          <a:p>
            <a:r>
              <a:rPr lang="en-US" sz="2000" dirty="0"/>
              <a:t>Note that there are multiple tree building options in R both in the caret package – </a:t>
            </a:r>
            <a:r>
              <a:rPr lang="en-US" sz="2000" dirty="0">
                <a:solidFill>
                  <a:schemeClr val="accent1"/>
                </a:solidFill>
              </a:rPr>
              <a:t>party, </a:t>
            </a:r>
            <a:r>
              <a:rPr lang="en-US" sz="2000" dirty="0" err="1">
                <a:solidFill>
                  <a:schemeClr val="accent1"/>
                </a:solidFill>
              </a:rPr>
              <a:t>rpart</a:t>
            </a:r>
            <a:r>
              <a:rPr lang="en-US" sz="2000" dirty="0">
                <a:solidFill>
                  <a:schemeClr val="accent1"/>
                </a:solidFill>
              </a:rPr>
              <a:t> </a:t>
            </a:r>
            <a:r>
              <a:rPr lang="en-US" sz="2000" dirty="0"/>
              <a:t>and out of the caret package - </a:t>
            </a:r>
            <a:r>
              <a:rPr lang="en-US" sz="2000" dirty="0">
                <a:solidFill>
                  <a:schemeClr val="accent1"/>
                </a:solidFill>
              </a:rPr>
              <a:t>tree</a:t>
            </a:r>
          </a:p>
        </p:txBody>
      </p:sp>
      <p:sp>
        <p:nvSpPr>
          <p:cNvPr id="4" name="Content Placeholder 3">
            <a:extLst>
              <a:ext uri="{FF2B5EF4-FFF2-40B4-BE49-F238E27FC236}">
                <a16:creationId xmlns:a16="http://schemas.microsoft.com/office/drawing/2014/main" id="{E2B00248-F8EC-C24B-BF3C-EFA9653AEF2C}"/>
              </a:ext>
            </a:extLst>
          </p:cNvPr>
          <p:cNvSpPr>
            <a:spLocks noGrp="1"/>
          </p:cNvSpPr>
          <p:nvPr>
            <p:ph sz="half" idx="2"/>
          </p:nvPr>
        </p:nvSpPr>
        <p:spPr/>
        <p:txBody>
          <a:bodyPr>
            <a:normAutofit fontScale="55000" lnSpcReduction="20000"/>
          </a:bodyPr>
          <a:lstStyle/>
          <a:p>
            <a:pPr marL="0" indent="0">
              <a:buNone/>
            </a:pPr>
            <a:r>
              <a:rPr lang="en-US" dirty="0"/>
              <a:t>Classification trees are non-linear models, so they immediately use interactions between variables, </a:t>
            </a:r>
          </a:p>
          <a:p>
            <a:r>
              <a:rPr lang="en-US" dirty="0"/>
              <a:t>this is important to keep in mind, because it's always a model that's built on the relationship between multiple variables and if you have a large number of classes for a particular variable for example that you're predicting with. The models can over-fit a little bit. </a:t>
            </a:r>
          </a:p>
          <a:p>
            <a:r>
              <a:rPr lang="en-US" dirty="0"/>
              <a:t>The data transformations may be a little bit less important. If you do any monotone transformation of a continuous variable, </a:t>
            </a:r>
          </a:p>
          <a:p>
            <a:pPr lvl="1"/>
            <a:r>
              <a:rPr lang="en-US" dirty="0"/>
              <a:t>in other words, any transformation that doesn't change the order of the values, but maybe makes them bigger or smaller. Then you will get the same data splits, with the classification or regression trees. This can make the transformations a little bit less important. They can also be used for regression problems. </a:t>
            </a:r>
          </a:p>
          <a:p>
            <a:r>
              <a:rPr lang="en-US" dirty="0"/>
              <a:t>So, I showed measures of </a:t>
            </a:r>
            <a:r>
              <a:rPr lang="en-US" dirty="0" err="1"/>
              <a:t>misclassifcation</a:t>
            </a:r>
            <a:r>
              <a:rPr lang="en-US" dirty="0"/>
              <a:t> impurity, you can also use root mean squared error as a measure of impurity. </a:t>
            </a:r>
          </a:p>
          <a:p>
            <a:pPr lvl="1"/>
            <a:r>
              <a:rPr lang="en-US" dirty="0"/>
              <a:t>And do a similar classification tree building procedure for building models for regression as well.</a:t>
            </a:r>
          </a:p>
        </p:txBody>
      </p:sp>
    </p:spTree>
    <p:extLst>
      <p:ext uri="{BB962C8B-B14F-4D97-AF65-F5344CB8AC3E}">
        <p14:creationId xmlns:p14="http://schemas.microsoft.com/office/powerpoint/2010/main" val="276352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DAEC3D-1C00-4540-8D08-BE40483B1622}"/>
              </a:ext>
            </a:extLst>
          </p:cNvPr>
          <p:cNvSpPr>
            <a:spLocks noGrp="1"/>
          </p:cNvSpPr>
          <p:nvPr>
            <p:ph type="title"/>
          </p:nvPr>
        </p:nvSpPr>
        <p:spPr/>
        <p:txBody>
          <a:bodyPr/>
          <a:lstStyle/>
          <a:p>
            <a:r>
              <a:rPr lang="en-US" dirty="0"/>
              <a:t>Bagging</a:t>
            </a:r>
          </a:p>
        </p:txBody>
      </p:sp>
      <p:sp>
        <p:nvSpPr>
          <p:cNvPr id="6" name="Text Placeholder 5">
            <a:extLst>
              <a:ext uri="{FF2B5EF4-FFF2-40B4-BE49-F238E27FC236}">
                <a16:creationId xmlns:a16="http://schemas.microsoft.com/office/drawing/2014/main" id="{2AC4E80B-05A9-D749-9F44-1646C10E50AD}"/>
              </a:ext>
            </a:extLst>
          </p:cNvPr>
          <p:cNvSpPr>
            <a:spLocks noGrp="1"/>
          </p:cNvSpPr>
          <p:nvPr>
            <p:ph type="body" idx="1"/>
          </p:nvPr>
        </p:nvSpPr>
        <p:spPr/>
        <p:txBody>
          <a:bodyPr/>
          <a:lstStyle/>
          <a:p>
            <a:r>
              <a:rPr lang="en-US" dirty="0"/>
              <a:t>Bootstrap Aggregating</a:t>
            </a:r>
          </a:p>
        </p:txBody>
      </p:sp>
    </p:spTree>
    <p:extLst>
      <p:ext uri="{BB962C8B-B14F-4D97-AF65-F5344CB8AC3E}">
        <p14:creationId xmlns:p14="http://schemas.microsoft.com/office/powerpoint/2010/main" val="292674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7B512B-61F5-9746-9399-EF9739464BB1}"/>
              </a:ext>
            </a:extLst>
          </p:cNvPr>
          <p:cNvSpPr>
            <a:spLocks noGrp="1"/>
          </p:cNvSpPr>
          <p:nvPr>
            <p:ph type="title"/>
          </p:nvPr>
        </p:nvSpPr>
        <p:spPr/>
        <p:txBody>
          <a:bodyPr/>
          <a:lstStyle/>
          <a:p>
            <a:r>
              <a:rPr lang="en-US" dirty="0"/>
              <a:t>Basic Idea</a:t>
            </a:r>
          </a:p>
        </p:txBody>
      </p:sp>
      <p:sp>
        <p:nvSpPr>
          <p:cNvPr id="5" name="Content Placeholder 4">
            <a:extLst>
              <a:ext uri="{FF2B5EF4-FFF2-40B4-BE49-F238E27FC236}">
                <a16:creationId xmlns:a16="http://schemas.microsoft.com/office/drawing/2014/main" id="{99F625CD-FEB8-5A48-89F3-7F8756453942}"/>
              </a:ext>
            </a:extLst>
          </p:cNvPr>
          <p:cNvSpPr>
            <a:spLocks noGrp="1"/>
          </p:cNvSpPr>
          <p:nvPr>
            <p:ph sz="half" idx="1"/>
          </p:nvPr>
        </p:nvSpPr>
        <p:spPr/>
        <p:txBody>
          <a:bodyPr>
            <a:noAutofit/>
          </a:bodyPr>
          <a:lstStyle/>
          <a:p>
            <a:r>
              <a:rPr lang="en-US" sz="2000" dirty="0"/>
              <a:t>Resample cases and recalculate predictions</a:t>
            </a:r>
          </a:p>
          <a:p>
            <a:r>
              <a:rPr lang="en-US" sz="2000" dirty="0"/>
              <a:t>Average or majority vote</a:t>
            </a:r>
          </a:p>
          <a:p>
            <a:r>
              <a:rPr lang="en-US" sz="2000" dirty="0"/>
              <a:t>Notes</a:t>
            </a:r>
          </a:p>
          <a:p>
            <a:pPr lvl="1"/>
            <a:r>
              <a:rPr lang="en-US" sz="2000" dirty="0"/>
              <a:t>Similar bias</a:t>
            </a:r>
          </a:p>
          <a:p>
            <a:pPr lvl="1"/>
            <a:r>
              <a:rPr lang="en-US" sz="2000" dirty="0"/>
              <a:t>Reduced variance</a:t>
            </a:r>
          </a:p>
          <a:p>
            <a:pPr lvl="1"/>
            <a:r>
              <a:rPr lang="en-US" sz="2000" dirty="0"/>
              <a:t>More useful for non-linear functions</a:t>
            </a:r>
          </a:p>
        </p:txBody>
      </p:sp>
      <p:sp>
        <p:nvSpPr>
          <p:cNvPr id="6" name="Content Placeholder 5">
            <a:extLst>
              <a:ext uri="{FF2B5EF4-FFF2-40B4-BE49-F238E27FC236}">
                <a16:creationId xmlns:a16="http://schemas.microsoft.com/office/drawing/2014/main" id="{56ABD479-AD4D-2849-9970-D6F32FAD0697}"/>
              </a:ext>
            </a:extLst>
          </p:cNvPr>
          <p:cNvSpPr>
            <a:spLocks noGrp="1"/>
          </p:cNvSpPr>
          <p:nvPr>
            <p:ph sz="half" idx="2"/>
          </p:nvPr>
        </p:nvSpPr>
        <p:spPr/>
        <p:txBody>
          <a:bodyPr>
            <a:normAutofit fontScale="55000" lnSpcReduction="20000"/>
          </a:bodyPr>
          <a:lstStyle/>
          <a:p>
            <a:r>
              <a:rPr lang="en-US" dirty="0"/>
              <a:t>The basic idea is take your data and take resamples of the data set. </a:t>
            </a:r>
          </a:p>
          <a:p>
            <a:r>
              <a:rPr lang="en-US" dirty="0"/>
              <a:t>So, this is the similar to the idea of bootstrapping, which you would have learned about in the inference class that is part of the data science specialization. </a:t>
            </a:r>
          </a:p>
          <a:p>
            <a:r>
              <a:rPr lang="en-US" dirty="0"/>
              <a:t>After you resample the cases with replacement, then you recalculate your prediction function on that resampled data. </a:t>
            </a:r>
          </a:p>
          <a:p>
            <a:pPr lvl="1"/>
            <a:r>
              <a:rPr lang="en-US" dirty="0"/>
              <a:t>And then you either average the predictions from all these repeated predictors that you built or you majority vote or something like that when you're doing classification.</a:t>
            </a:r>
          </a:p>
          <a:p>
            <a:r>
              <a:rPr lang="en-US" dirty="0"/>
              <a:t>The thing is that you get a similar bias that you would get from fitting any one of those models individually,</a:t>
            </a:r>
          </a:p>
          <a:p>
            <a:pPr lvl="1"/>
            <a:r>
              <a:rPr lang="en-US" dirty="0"/>
              <a:t>but a reduced variability because you've averaged a bunch of different predictors together. </a:t>
            </a:r>
          </a:p>
          <a:p>
            <a:r>
              <a:rPr lang="en-US" dirty="0"/>
              <a:t>This is most useful for non-linear functions. </a:t>
            </a:r>
          </a:p>
          <a:p>
            <a:r>
              <a:rPr lang="en-US" dirty="0"/>
              <a:t>So, we'll show an example with smoothing, but it's also very useful for things like predicting with trees. </a:t>
            </a:r>
          </a:p>
        </p:txBody>
      </p:sp>
    </p:spTree>
    <p:extLst>
      <p:ext uri="{BB962C8B-B14F-4D97-AF65-F5344CB8AC3E}">
        <p14:creationId xmlns:p14="http://schemas.microsoft.com/office/powerpoint/2010/main" val="188101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7EBE-17DB-A340-8898-6F590F905062}"/>
              </a:ext>
            </a:extLst>
          </p:cNvPr>
          <p:cNvSpPr>
            <a:spLocks noGrp="1"/>
          </p:cNvSpPr>
          <p:nvPr>
            <p:ph type="title"/>
          </p:nvPr>
        </p:nvSpPr>
        <p:spPr/>
        <p:txBody>
          <a:bodyPr/>
          <a:lstStyle/>
          <a:p>
            <a:r>
              <a:rPr lang="en-US" dirty="0"/>
              <a:t>Ozone data bagging example</a:t>
            </a:r>
          </a:p>
        </p:txBody>
      </p:sp>
      <p:sp>
        <p:nvSpPr>
          <p:cNvPr id="3" name="Content Placeholder 2">
            <a:extLst>
              <a:ext uri="{FF2B5EF4-FFF2-40B4-BE49-F238E27FC236}">
                <a16:creationId xmlns:a16="http://schemas.microsoft.com/office/drawing/2014/main" id="{38EDB335-C2BD-E54B-8789-D0B5CD8F6685}"/>
              </a:ext>
            </a:extLst>
          </p:cNvPr>
          <p:cNvSpPr>
            <a:spLocks noGrp="1"/>
          </p:cNvSpPr>
          <p:nvPr>
            <p:ph sz="half" idx="1"/>
          </p:nvPr>
        </p:nvSpPr>
        <p:spPr/>
        <p:txBody>
          <a:bodyPr>
            <a:normAutofit/>
          </a:bodyPr>
          <a:lstStyle/>
          <a:p>
            <a:r>
              <a:rPr lang="en-US" sz="2000" dirty="0"/>
              <a:t>Ref </a:t>
            </a:r>
            <a:r>
              <a:rPr lang="en-US" sz="1400" dirty="0">
                <a:hlinkClick r:id="rId2"/>
              </a:rPr>
              <a:t>http://en.Wikipedia.org/wiki/Bootstrap_aggregating</a:t>
            </a:r>
            <a:endParaRPr lang="en-US" sz="1400" dirty="0"/>
          </a:p>
          <a:p>
            <a:r>
              <a:rPr lang="en-US" sz="2000" dirty="0" err="1"/>
              <a:t>install.packages</a:t>
            </a:r>
            <a:r>
              <a:rPr lang="en-US" sz="2000" dirty="0"/>
              <a:t>("</a:t>
            </a:r>
            <a:r>
              <a:rPr lang="en-US" sz="2000" dirty="0" err="1"/>
              <a:t>ElemStatLearn</a:t>
            </a:r>
            <a:r>
              <a:rPr lang="en-US" sz="2000" dirty="0"/>
              <a:t>")library(</a:t>
            </a:r>
            <a:r>
              <a:rPr lang="en-US" sz="2000" dirty="0" err="1"/>
              <a:t>ElemStatLearn</a:t>
            </a:r>
            <a:r>
              <a:rPr lang="en-US" sz="2000" dirty="0"/>
              <a:t>)</a:t>
            </a:r>
          </a:p>
          <a:p>
            <a:r>
              <a:rPr lang="en-US" sz="2000" dirty="0"/>
              <a:t>data(</a:t>
            </a:r>
            <a:r>
              <a:rPr lang="en-US" sz="2000" dirty="0" err="1"/>
              <a:t>ozone,package</a:t>
            </a:r>
            <a:r>
              <a:rPr lang="en-US" sz="2000" dirty="0"/>
              <a:t>="</a:t>
            </a:r>
            <a:r>
              <a:rPr lang="en-US" sz="2000" dirty="0" err="1"/>
              <a:t>ElemStatLearn</a:t>
            </a:r>
            <a:r>
              <a:rPr lang="en-US" sz="2000" dirty="0"/>
              <a:t>")</a:t>
            </a:r>
          </a:p>
          <a:p>
            <a:r>
              <a:rPr lang="en-US" sz="2000" dirty="0"/>
              <a:t>ozone&lt;-ozone[order(</a:t>
            </a:r>
            <a:r>
              <a:rPr lang="en-US" sz="2000" dirty="0" err="1"/>
              <a:t>ozone$ozone</a:t>
            </a:r>
            <a:r>
              <a:rPr lang="en-US" sz="2000" dirty="0"/>
              <a:t>),]</a:t>
            </a:r>
          </a:p>
        </p:txBody>
      </p:sp>
      <p:sp>
        <p:nvSpPr>
          <p:cNvPr id="4" name="Content Placeholder 3">
            <a:extLst>
              <a:ext uri="{FF2B5EF4-FFF2-40B4-BE49-F238E27FC236}">
                <a16:creationId xmlns:a16="http://schemas.microsoft.com/office/drawing/2014/main" id="{8082CB98-D96D-9F4E-ABF6-9AE81200170A}"/>
              </a:ext>
            </a:extLst>
          </p:cNvPr>
          <p:cNvSpPr>
            <a:spLocks noGrp="1"/>
          </p:cNvSpPr>
          <p:nvPr>
            <p:ph sz="half" idx="2"/>
          </p:nvPr>
        </p:nvSpPr>
        <p:spPr/>
        <p:txBody>
          <a:bodyPr>
            <a:normAutofit/>
          </a:bodyPr>
          <a:lstStyle/>
          <a:p>
            <a:r>
              <a:rPr lang="en-US" dirty="0"/>
              <a:t>I’m going to try to predict temperature as a function of ozone with Bagged loess</a:t>
            </a:r>
          </a:p>
          <a:p>
            <a:r>
              <a:rPr lang="en-US" dirty="0"/>
              <a:t>Head(ozone)</a:t>
            </a:r>
          </a:p>
          <a:p>
            <a:pPr marL="0" indent="0">
              <a:buNone/>
            </a:pPr>
            <a:r>
              <a:rPr lang="en-US" sz="1400" dirty="0"/>
              <a:t>head(ozone)    </a:t>
            </a:r>
          </a:p>
          <a:p>
            <a:pPr marL="0" indent="0">
              <a:buNone/>
            </a:pPr>
            <a:r>
              <a:rPr lang="en-US" sz="1400" dirty="0"/>
              <a:t>ozone radiation temperature wind</a:t>
            </a:r>
          </a:p>
          <a:p>
            <a:pPr marL="342900" indent="-342900">
              <a:buAutoNum type="arabicPlain" startAt="17"/>
            </a:pPr>
            <a:r>
              <a:rPr lang="en-US" sz="1400" dirty="0"/>
              <a:t>1         8          59  9.7</a:t>
            </a:r>
          </a:p>
          <a:p>
            <a:pPr marL="342900" indent="-342900">
              <a:buAutoNum type="arabicPlain" startAt="19"/>
            </a:pPr>
            <a:r>
              <a:rPr lang="en-US" sz="1400" dirty="0"/>
              <a:t>4        25          61  9.7</a:t>
            </a:r>
          </a:p>
          <a:p>
            <a:pPr marL="342900" indent="-342900">
              <a:buAutoNum type="arabicPlain" startAt="14"/>
            </a:pPr>
            <a:r>
              <a:rPr lang="en-US" sz="1400" dirty="0"/>
              <a:t>6        78          57 18.4</a:t>
            </a:r>
          </a:p>
          <a:p>
            <a:pPr marL="342900" indent="-342900">
              <a:buAutoNum type="arabicPlain" startAt="45"/>
            </a:pPr>
            <a:r>
              <a:rPr lang="en-US" sz="1400" dirty="0"/>
              <a:t>7        48          80 14.3</a:t>
            </a:r>
          </a:p>
          <a:p>
            <a:pPr marL="342900" indent="-342900">
              <a:buAutoNum type="arabicPlain" startAt="106"/>
            </a:pPr>
            <a:r>
              <a:rPr lang="en-US" sz="1400" dirty="0"/>
              <a:t>7        49          69 10.3</a:t>
            </a:r>
          </a:p>
          <a:p>
            <a:pPr marL="0" indent="0">
              <a:buNone/>
            </a:pPr>
            <a:r>
              <a:rPr lang="en-US" sz="1400" dirty="0"/>
              <a:t>7       8        19          61 20.1</a:t>
            </a:r>
          </a:p>
        </p:txBody>
      </p:sp>
    </p:spTree>
    <p:extLst>
      <p:ext uri="{BB962C8B-B14F-4D97-AF65-F5344CB8AC3E}">
        <p14:creationId xmlns:p14="http://schemas.microsoft.com/office/powerpoint/2010/main" val="14133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CB7E-76B5-E249-8B2F-DE501B3D070A}"/>
              </a:ext>
            </a:extLst>
          </p:cNvPr>
          <p:cNvSpPr>
            <a:spLocks noGrp="1"/>
          </p:cNvSpPr>
          <p:nvPr>
            <p:ph type="title"/>
          </p:nvPr>
        </p:nvSpPr>
        <p:spPr/>
        <p:txBody>
          <a:bodyPr/>
          <a:lstStyle/>
          <a:p>
            <a:r>
              <a:rPr lang="en-US" dirty="0"/>
              <a:t>Ozone example Bagged loess</a:t>
            </a:r>
          </a:p>
        </p:txBody>
      </p:sp>
      <p:sp>
        <p:nvSpPr>
          <p:cNvPr id="3" name="Content Placeholder 2">
            <a:extLst>
              <a:ext uri="{FF2B5EF4-FFF2-40B4-BE49-F238E27FC236}">
                <a16:creationId xmlns:a16="http://schemas.microsoft.com/office/drawing/2014/main" id="{1A6D8C2E-B047-6E46-92C4-E2CBE8502B43}"/>
              </a:ext>
            </a:extLst>
          </p:cNvPr>
          <p:cNvSpPr>
            <a:spLocks noGrp="1"/>
          </p:cNvSpPr>
          <p:nvPr>
            <p:ph sz="half" idx="1"/>
          </p:nvPr>
        </p:nvSpPr>
        <p:spPr/>
        <p:txBody>
          <a:bodyPr>
            <a:normAutofit/>
          </a:bodyPr>
          <a:lstStyle/>
          <a:p>
            <a:pPr marL="0" indent="0">
              <a:buNone/>
            </a:pPr>
            <a:r>
              <a:rPr lang="en-US" sz="1600" dirty="0" err="1"/>
              <a:t>ll</a:t>
            </a:r>
            <a:r>
              <a:rPr lang="en-US" sz="1600" dirty="0"/>
              <a:t> &lt;- matrix(</a:t>
            </a:r>
            <a:r>
              <a:rPr lang="en-US" sz="1600" dirty="0" err="1"/>
              <a:t>NA,nrow</a:t>
            </a:r>
            <a:r>
              <a:rPr lang="en-US" sz="1600" dirty="0"/>
              <a:t>=10,ncol=155)</a:t>
            </a:r>
          </a:p>
          <a:p>
            <a:pPr marL="0" indent="0">
              <a:buNone/>
            </a:pPr>
            <a:r>
              <a:rPr lang="en-US" sz="1600" dirty="0"/>
              <a:t>for(</a:t>
            </a:r>
            <a:r>
              <a:rPr lang="en-US" sz="1600" dirty="0" err="1"/>
              <a:t>i</a:t>
            </a:r>
            <a:r>
              <a:rPr lang="en-US" sz="1600" dirty="0"/>
              <a:t> in 1:10){  </a:t>
            </a:r>
          </a:p>
          <a:p>
            <a:pPr marL="0" indent="0">
              <a:buNone/>
            </a:pPr>
            <a:r>
              <a:rPr lang="en-US" sz="1600" dirty="0"/>
              <a:t>  </a:t>
            </a:r>
            <a:r>
              <a:rPr lang="en-US" sz="1600" dirty="0" err="1"/>
              <a:t>ss</a:t>
            </a:r>
            <a:r>
              <a:rPr lang="en-US" sz="1600" dirty="0"/>
              <a:t>&lt;-sample(1:dim(ozone)[1],replace=T)      </a:t>
            </a:r>
          </a:p>
          <a:p>
            <a:pPr marL="0" indent="0">
              <a:buNone/>
            </a:pPr>
            <a:r>
              <a:rPr lang="en-US" sz="1600" dirty="0"/>
              <a:t>  ozone0 &lt;- ozone[</a:t>
            </a:r>
            <a:r>
              <a:rPr lang="en-US" sz="1600" dirty="0" err="1"/>
              <a:t>ss</a:t>
            </a:r>
            <a:r>
              <a:rPr lang="en-US" sz="1600" dirty="0"/>
              <a:t>,] </a:t>
            </a:r>
          </a:p>
          <a:p>
            <a:pPr marL="0" indent="0">
              <a:buNone/>
            </a:pPr>
            <a:r>
              <a:rPr lang="en-US" sz="1600" dirty="0"/>
              <a:t>  ozone0 &lt;-ozone0[order(ozone0$ozone),]  </a:t>
            </a:r>
          </a:p>
          <a:p>
            <a:pPr marL="0" indent="0">
              <a:buNone/>
            </a:pPr>
            <a:r>
              <a:rPr lang="en-US" sz="1600" dirty="0"/>
              <a:t>  loess0&lt;-loess(</a:t>
            </a:r>
            <a:r>
              <a:rPr lang="en-US" sz="1600" dirty="0" err="1"/>
              <a:t>temperature~ozone,data</a:t>
            </a:r>
            <a:r>
              <a:rPr lang="en-US" sz="1600" dirty="0"/>
              <a:t>=ozone0,span=0.2)  </a:t>
            </a:r>
          </a:p>
          <a:p>
            <a:pPr marL="0" indent="0">
              <a:buNone/>
            </a:pPr>
            <a:r>
              <a:rPr lang="en-US" sz="1600" dirty="0"/>
              <a:t> </a:t>
            </a:r>
          </a:p>
          <a:p>
            <a:pPr marL="0" indent="0">
              <a:buNone/>
            </a:pPr>
            <a:endParaRPr lang="en-US" sz="1600" dirty="0"/>
          </a:p>
          <a:p>
            <a:pPr marL="0" indent="0">
              <a:buNone/>
            </a:pPr>
            <a:endParaRPr lang="en-US" sz="1600" dirty="0"/>
          </a:p>
          <a:p>
            <a:pPr marL="0" indent="0">
              <a:buNone/>
            </a:pPr>
            <a:r>
              <a:rPr lang="en-US" sz="1600" dirty="0"/>
              <a:t>  </a:t>
            </a:r>
            <a:r>
              <a:rPr lang="en-US" sz="1600" dirty="0" err="1"/>
              <a:t>ll</a:t>
            </a:r>
            <a:r>
              <a:rPr lang="en-US" sz="1600" dirty="0"/>
              <a:t>[</a:t>
            </a:r>
            <a:r>
              <a:rPr lang="en-US" sz="1600" dirty="0" err="1"/>
              <a:t>i</a:t>
            </a:r>
            <a:r>
              <a:rPr lang="en-US" sz="1600" dirty="0"/>
              <a:t>,] &lt;- predict(loess0,newdata=</a:t>
            </a:r>
            <a:r>
              <a:rPr lang="en-US" sz="1600" dirty="0" err="1"/>
              <a:t>data.frame</a:t>
            </a:r>
            <a:r>
              <a:rPr lang="en-US" sz="1600" dirty="0"/>
              <a:t>(ozone=1:155))</a:t>
            </a:r>
          </a:p>
          <a:p>
            <a:pPr marL="0" indent="0">
              <a:buNone/>
            </a:pPr>
            <a:endParaRPr lang="en-US" sz="1600" dirty="0"/>
          </a:p>
          <a:p>
            <a:pPr marL="0" indent="0">
              <a:buNone/>
            </a:pPr>
            <a:r>
              <a:rPr lang="en-US" sz="1600" dirty="0"/>
              <a:t>}</a:t>
            </a:r>
          </a:p>
        </p:txBody>
      </p:sp>
      <p:sp>
        <p:nvSpPr>
          <p:cNvPr id="4" name="Content Placeholder 3">
            <a:extLst>
              <a:ext uri="{FF2B5EF4-FFF2-40B4-BE49-F238E27FC236}">
                <a16:creationId xmlns:a16="http://schemas.microsoft.com/office/drawing/2014/main" id="{16016E89-1327-A148-8651-465B563D7443}"/>
              </a:ext>
            </a:extLst>
          </p:cNvPr>
          <p:cNvSpPr>
            <a:spLocks noGrp="1"/>
          </p:cNvSpPr>
          <p:nvPr>
            <p:ph sz="half" idx="2"/>
          </p:nvPr>
        </p:nvSpPr>
        <p:spPr/>
        <p:txBody>
          <a:bodyPr/>
          <a:lstStyle/>
          <a:p>
            <a:r>
              <a:rPr lang="en-US" dirty="0"/>
              <a:t>So what I've done here? </a:t>
            </a:r>
          </a:p>
          <a:p>
            <a:pPr lvl="1"/>
            <a:r>
              <a:rPr lang="en-US" dirty="0"/>
              <a:t>I've resampled my data set ten different times, </a:t>
            </a:r>
          </a:p>
          <a:p>
            <a:pPr lvl="1"/>
            <a:r>
              <a:rPr lang="en-US" dirty="0"/>
              <a:t>fit a smooth curve through it those ten different times, </a:t>
            </a:r>
          </a:p>
          <a:p>
            <a:pPr lvl="1"/>
            <a:r>
              <a:rPr lang="en-US" dirty="0"/>
              <a:t>and then I'm going to average those values. </a:t>
            </a:r>
          </a:p>
        </p:txBody>
      </p:sp>
      <p:sp>
        <p:nvSpPr>
          <p:cNvPr id="5" name="TextBox 4">
            <a:extLst>
              <a:ext uri="{FF2B5EF4-FFF2-40B4-BE49-F238E27FC236}">
                <a16:creationId xmlns:a16="http://schemas.microsoft.com/office/drawing/2014/main" id="{4686F4AD-B937-7041-A727-545F045D31B3}"/>
              </a:ext>
            </a:extLst>
          </p:cNvPr>
          <p:cNvSpPr txBox="1"/>
          <p:nvPr/>
        </p:nvSpPr>
        <p:spPr>
          <a:xfrm>
            <a:off x="2436876" y="2109216"/>
            <a:ext cx="2964180" cy="276999"/>
          </a:xfrm>
          <a:prstGeom prst="rect">
            <a:avLst/>
          </a:prstGeom>
          <a:noFill/>
        </p:spPr>
        <p:txBody>
          <a:bodyPr wrap="square" rtlCol="0">
            <a:spAutoFit/>
          </a:bodyPr>
          <a:lstStyle/>
          <a:p>
            <a:r>
              <a:rPr lang="en-US" sz="1200" dirty="0">
                <a:solidFill>
                  <a:schemeClr val="accent1"/>
                </a:solidFill>
              </a:rPr>
              <a:t>Resample the data set 10 different times</a:t>
            </a:r>
          </a:p>
        </p:txBody>
      </p:sp>
      <p:sp>
        <p:nvSpPr>
          <p:cNvPr id="6" name="TextBox 5">
            <a:extLst>
              <a:ext uri="{FF2B5EF4-FFF2-40B4-BE49-F238E27FC236}">
                <a16:creationId xmlns:a16="http://schemas.microsoft.com/office/drawing/2014/main" id="{CF6517F6-12E8-C645-B829-B978E3D74D58}"/>
              </a:ext>
            </a:extLst>
          </p:cNvPr>
          <p:cNvSpPr txBox="1"/>
          <p:nvPr/>
        </p:nvSpPr>
        <p:spPr>
          <a:xfrm>
            <a:off x="1652016" y="3032403"/>
            <a:ext cx="3700272" cy="276999"/>
          </a:xfrm>
          <a:prstGeom prst="rect">
            <a:avLst/>
          </a:prstGeom>
          <a:noFill/>
        </p:spPr>
        <p:txBody>
          <a:bodyPr wrap="square" rtlCol="0">
            <a:spAutoFit/>
          </a:bodyPr>
          <a:lstStyle/>
          <a:p>
            <a:r>
              <a:rPr lang="en-US" sz="1200" dirty="0">
                <a:solidFill>
                  <a:schemeClr val="accent1"/>
                </a:solidFill>
              </a:rPr>
              <a:t>Subset according to our random sample </a:t>
            </a:r>
            <a:r>
              <a:rPr lang="en-US" sz="1200" dirty="0" err="1">
                <a:solidFill>
                  <a:schemeClr val="accent1"/>
                </a:solidFill>
              </a:rPr>
              <a:t>ss</a:t>
            </a:r>
            <a:endParaRPr lang="en-US" sz="1200" dirty="0">
              <a:solidFill>
                <a:schemeClr val="accent1"/>
              </a:solidFill>
            </a:endParaRPr>
          </a:p>
        </p:txBody>
      </p:sp>
      <p:sp>
        <p:nvSpPr>
          <p:cNvPr id="7" name="TextBox 6">
            <a:extLst>
              <a:ext uri="{FF2B5EF4-FFF2-40B4-BE49-F238E27FC236}">
                <a16:creationId xmlns:a16="http://schemas.microsoft.com/office/drawing/2014/main" id="{9598F4E3-3638-2043-8456-95DA307158F3}"/>
              </a:ext>
            </a:extLst>
          </p:cNvPr>
          <p:cNvSpPr txBox="1"/>
          <p:nvPr/>
        </p:nvSpPr>
        <p:spPr>
          <a:xfrm>
            <a:off x="2068830" y="2687935"/>
            <a:ext cx="3700272" cy="276999"/>
          </a:xfrm>
          <a:prstGeom prst="rect">
            <a:avLst/>
          </a:prstGeom>
          <a:noFill/>
        </p:spPr>
        <p:txBody>
          <a:bodyPr wrap="square" rtlCol="0">
            <a:spAutoFit/>
          </a:bodyPr>
          <a:lstStyle/>
          <a:p>
            <a:r>
              <a:rPr lang="en-US" sz="1200" dirty="0">
                <a:solidFill>
                  <a:schemeClr val="accent1"/>
                </a:solidFill>
              </a:rPr>
              <a:t>Each time with replacement with the entire dataset</a:t>
            </a:r>
          </a:p>
        </p:txBody>
      </p:sp>
      <p:sp>
        <p:nvSpPr>
          <p:cNvPr id="8" name="TextBox 7">
            <a:extLst>
              <a:ext uri="{FF2B5EF4-FFF2-40B4-BE49-F238E27FC236}">
                <a16:creationId xmlns:a16="http://schemas.microsoft.com/office/drawing/2014/main" id="{EB3DFD5D-B25C-C24F-B67A-67C5EEC8C643}"/>
              </a:ext>
            </a:extLst>
          </p:cNvPr>
          <p:cNvSpPr txBox="1"/>
          <p:nvPr/>
        </p:nvSpPr>
        <p:spPr>
          <a:xfrm>
            <a:off x="2068830" y="3315994"/>
            <a:ext cx="3700272" cy="276999"/>
          </a:xfrm>
          <a:prstGeom prst="rect">
            <a:avLst/>
          </a:prstGeom>
          <a:noFill/>
        </p:spPr>
        <p:txBody>
          <a:bodyPr wrap="square" rtlCol="0">
            <a:spAutoFit/>
          </a:bodyPr>
          <a:lstStyle/>
          <a:p>
            <a:r>
              <a:rPr lang="en-US" sz="1200" dirty="0">
                <a:solidFill>
                  <a:schemeClr val="accent1"/>
                </a:solidFill>
              </a:rPr>
              <a:t>Then re-order the data every time by the ozone variable</a:t>
            </a:r>
          </a:p>
        </p:txBody>
      </p:sp>
      <p:sp>
        <p:nvSpPr>
          <p:cNvPr id="9" name="TextBox 8">
            <a:extLst>
              <a:ext uri="{FF2B5EF4-FFF2-40B4-BE49-F238E27FC236}">
                <a16:creationId xmlns:a16="http://schemas.microsoft.com/office/drawing/2014/main" id="{63626A3A-31A2-0544-9A94-983D128A8392}"/>
              </a:ext>
            </a:extLst>
          </p:cNvPr>
          <p:cNvSpPr txBox="1"/>
          <p:nvPr/>
        </p:nvSpPr>
        <p:spPr>
          <a:xfrm>
            <a:off x="1877568" y="3738340"/>
            <a:ext cx="3700272" cy="1200329"/>
          </a:xfrm>
          <a:prstGeom prst="rect">
            <a:avLst/>
          </a:prstGeom>
          <a:noFill/>
        </p:spPr>
        <p:txBody>
          <a:bodyPr wrap="square" rtlCol="0">
            <a:spAutoFit/>
          </a:bodyPr>
          <a:lstStyle/>
          <a:p>
            <a:r>
              <a:rPr lang="en-US" sz="1200" dirty="0">
                <a:solidFill>
                  <a:schemeClr val="accent1"/>
                </a:solidFill>
              </a:rPr>
              <a:t>Then fit a loess (smooth) curve each time relating temperature to the ozone variable – very similar to the spline model fit in a previous example</a:t>
            </a:r>
          </a:p>
          <a:p>
            <a:r>
              <a:rPr lang="en-US" sz="1200" dirty="0">
                <a:solidFill>
                  <a:schemeClr val="accent1"/>
                </a:solidFill>
              </a:rPr>
              <a:t>-each time using the sample dataset as the dataset I’m building the predictor on with a common span for each time (0.2)</a:t>
            </a:r>
          </a:p>
        </p:txBody>
      </p:sp>
      <p:sp>
        <p:nvSpPr>
          <p:cNvPr id="10" name="TextBox 9">
            <a:extLst>
              <a:ext uri="{FF2B5EF4-FFF2-40B4-BE49-F238E27FC236}">
                <a16:creationId xmlns:a16="http://schemas.microsoft.com/office/drawing/2014/main" id="{032259A1-17D0-634B-AFE5-C6796D723432}"/>
              </a:ext>
            </a:extLst>
          </p:cNvPr>
          <p:cNvSpPr txBox="1"/>
          <p:nvPr/>
        </p:nvSpPr>
        <p:spPr>
          <a:xfrm>
            <a:off x="938784" y="5142687"/>
            <a:ext cx="3700272" cy="646331"/>
          </a:xfrm>
          <a:prstGeom prst="rect">
            <a:avLst/>
          </a:prstGeom>
          <a:noFill/>
        </p:spPr>
        <p:txBody>
          <a:bodyPr wrap="square" rtlCol="0">
            <a:spAutoFit/>
          </a:bodyPr>
          <a:lstStyle/>
          <a:p>
            <a:r>
              <a:rPr lang="en-US" sz="1200" dirty="0">
                <a:solidFill>
                  <a:schemeClr val="accent1"/>
                </a:solidFill>
              </a:rPr>
              <a:t>Then predict for every loess curve the outcome for a new dataset using the exact same values (ozone values 1:155)</a:t>
            </a:r>
          </a:p>
        </p:txBody>
      </p:sp>
    </p:spTree>
    <p:extLst>
      <p:ext uri="{BB962C8B-B14F-4D97-AF65-F5344CB8AC3E}">
        <p14:creationId xmlns:p14="http://schemas.microsoft.com/office/powerpoint/2010/main" val="3757818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B3D9-9BFB-5844-A4EF-CD99DFC8A901}"/>
              </a:ext>
            </a:extLst>
          </p:cNvPr>
          <p:cNvSpPr>
            <a:spLocks noGrp="1"/>
          </p:cNvSpPr>
          <p:nvPr>
            <p:ph type="title"/>
          </p:nvPr>
        </p:nvSpPr>
        <p:spPr/>
        <p:txBody>
          <a:bodyPr/>
          <a:lstStyle/>
          <a:p>
            <a:r>
              <a:rPr lang="en-US" dirty="0"/>
              <a:t>Ozone example bagged loess - continued</a:t>
            </a:r>
          </a:p>
        </p:txBody>
      </p:sp>
      <p:sp>
        <p:nvSpPr>
          <p:cNvPr id="3" name="Content Placeholder 2">
            <a:extLst>
              <a:ext uri="{FF2B5EF4-FFF2-40B4-BE49-F238E27FC236}">
                <a16:creationId xmlns:a16="http://schemas.microsoft.com/office/drawing/2014/main" id="{FBC674D7-E3C8-8946-9354-B14D55828C9D}"/>
              </a:ext>
            </a:extLst>
          </p:cNvPr>
          <p:cNvSpPr>
            <a:spLocks noGrp="1"/>
          </p:cNvSpPr>
          <p:nvPr>
            <p:ph sz="half" idx="1"/>
          </p:nvPr>
        </p:nvSpPr>
        <p:spPr/>
        <p:txBody>
          <a:bodyPr>
            <a:normAutofit fontScale="55000" lnSpcReduction="20000"/>
          </a:bodyPr>
          <a:lstStyle/>
          <a:p>
            <a:r>
              <a:rPr lang="en-US" sz="3300" dirty="0"/>
              <a:t>Plotting the results</a:t>
            </a:r>
          </a:p>
          <a:p>
            <a:pPr marL="0" indent="0">
              <a:buNone/>
            </a:pPr>
            <a:r>
              <a:rPr lang="en-US" sz="2600" dirty="0">
                <a:solidFill>
                  <a:schemeClr val="accent1"/>
                </a:solidFill>
              </a:rPr>
              <a:t>plot(</a:t>
            </a:r>
            <a:r>
              <a:rPr lang="en-US" sz="2600" dirty="0" err="1">
                <a:solidFill>
                  <a:schemeClr val="accent1"/>
                </a:solidFill>
              </a:rPr>
              <a:t>ozone$ozone,ozone$temperature,pch</a:t>
            </a:r>
            <a:r>
              <a:rPr lang="en-US" sz="2600" dirty="0">
                <a:solidFill>
                  <a:schemeClr val="accent1"/>
                </a:solidFill>
              </a:rPr>
              <a:t>=19,cex=0.5)</a:t>
            </a:r>
          </a:p>
          <a:p>
            <a:pPr marL="0" indent="0">
              <a:buNone/>
            </a:pPr>
            <a:r>
              <a:rPr lang="en-US" sz="2600" dirty="0">
                <a:solidFill>
                  <a:schemeClr val="accent1"/>
                </a:solidFill>
              </a:rPr>
              <a:t>For( in 1:10){</a:t>
            </a:r>
          </a:p>
          <a:p>
            <a:pPr marL="0" indent="0">
              <a:buNone/>
            </a:pPr>
            <a:r>
              <a:rPr lang="en-US" sz="2600" dirty="0">
                <a:solidFill>
                  <a:schemeClr val="accent1"/>
                </a:solidFill>
              </a:rPr>
              <a:t>  lines(1:155,ll[I,],col="grey",</a:t>
            </a:r>
            <a:r>
              <a:rPr lang="en-US" sz="2600" dirty="0" err="1">
                <a:solidFill>
                  <a:schemeClr val="accent1"/>
                </a:solidFill>
              </a:rPr>
              <a:t>lwd</a:t>
            </a:r>
            <a:r>
              <a:rPr lang="en-US" sz="2600" dirty="0">
                <a:solidFill>
                  <a:schemeClr val="accent1"/>
                </a:solidFill>
              </a:rPr>
              <a:t>=2)      </a:t>
            </a:r>
          </a:p>
          <a:p>
            <a:pPr marL="0" indent="0">
              <a:buNone/>
            </a:pPr>
            <a:r>
              <a:rPr lang="en-US" sz="2600" dirty="0">
                <a:solidFill>
                  <a:schemeClr val="accent1"/>
                </a:solidFill>
              </a:rPr>
              <a:t>  lines(1:155,apply(ll,2,mean),col="red",</a:t>
            </a:r>
            <a:r>
              <a:rPr lang="en-US" sz="2600" dirty="0" err="1">
                <a:solidFill>
                  <a:schemeClr val="accent1"/>
                </a:solidFill>
              </a:rPr>
              <a:t>lwd</a:t>
            </a:r>
            <a:r>
              <a:rPr lang="en-US" sz="2600" dirty="0">
                <a:solidFill>
                  <a:schemeClr val="accent1"/>
                </a:solidFill>
              </a:rPr>
              <a:t>=2)</a:t>
            </a:r>
          </a:p>
          <a:p>
            <a:pPr marL="0" indent="0">
              <a:buNone/>
            </a:pPr>
            <a:r>
              <a:rPr lang="en-US" sz="2600" dirty="0">
                <a:solidFill>
                  <a:schemeClr val="accent1"/>
                </a:solidFill>
              </a:rPr>
              <a:t>}</a:t>
            </a:r>
            <a:endParaRPr lang="en-US" dirty="0">
              <a:solidFill>
                <a:schemeClr val="accent1"/>
              </a:solidFill>
            </a:endParaRPr>
          </a:p>
          <a:p>
            <a:r>
              <a:rPr lang="en-US" dirty="0"/>
              <a:t>## the grey lines are the loess averages for each of the samples</a:t>
            </a:r>
          </a:p>
          <a:p>
            <a:r>
              <a:rPr lang="en-US" dirty="0"/>
              <a:t>## the red line is the bagged loess curve average of the grey lines</a:t>
            </a:r>
          </a:p>
          <a:p>
            <a:r>
              <a:rPr lang="en-US" dirty="0"/>
              <a:t>Some models perform bagging for you, in train function consider the method options- </a:t>
            </a:r>
            <a:r>
              <a:rPr lang="en-US" dirty="0" err="1"/>
              <a:t>bagEarth</a:t>
            </a:r>
            <a:r>
              <a:rPr lang="en-US" dirty="0"/>
              <a:t>- </a:t>
            </a:r>
            <a:r>
              <a:rPr lang="en-US" dirty="0" err="1"/>
              <a:t>treebag</a:t>
            </a:r>
            <a:r>
              <a:rPr lang="en-US" dirty="0"/>
              <a:t>- </a:t>
            </a:r>
            <a:r>
              <a:rPr lang="en-US" dirty="0" err="1"/>
              <a:t>bagFDA</a:t>
            </a:r>
            <a:endParaRPr lang="en-US" dirty="0"/>
          </a:p>
          <a:p>
            <a:r>
              <a:rPr lang="en-US" dirty="0"/>
              <a:t>Alternatively you can bag any model you choose using the bag function</a:t>
            </a:r>
          </a:p>
          <a:p>
            <a:r>
              <a:rPr lang="en-US" dirty="0"/>
              <a:t>So if you're using the train function you could set method to be </a:t>
            </a:r>
            <a:r>
              <a:rPr lang="en-US" dirty="0" err="1"/>
              <a:t>bagEarth</a:t>
            </a:r>
            <a:r>
              <a:rPr lang="en-US" dirty="0"/>
              <a:t>, </a:t>
            </a:r>
            <a:r>
              <a:rPr lang="en-US" dirty="0" err="1"/>
              <a:t>treebag</a:t>
            </a:r>
            <a:r>
              <a:rPr lang="en-US" dirty="0"/>
              <a:t>, or </a:t>
            </a:r>
            <a:r>
              <a:rPr lang="en-US" dirty="0" err="1"/>
              <a:t>bagFDA</a:t>
            </a:r>
            <a:r>
              <a:rPr lang="en-US" dirty="0"/>
              <a:t>. And those are specific bagged models that the the model that the caret package will fit for you.</a:t>
            </a:r>
          </a:p>
        </p:txBody>
      </p:sp>
      <p:pic>
        <p:nvPicPr>
          <p:cNvPr id="5" name="Content Placeholder 4">
            <a:extLst>
              <a:ext uri="{FF2B5EF4-FFF2-40B4-BE49-F238E27FC236}">
                <a16:creationId xmlns:a16="http://schemas.microsoft.com/office/drawing/2014/main" id="{A3C58A65-0055-664B-ADD7-CB43697F2FD1}"/>
              </a:ext>
            </a:extLst>
          </p:cNvPr>
          <p:cNvPicPr>
            <a:picLocks noGrp="1" noChangeAspect="1"/>
          </p:cNvPicPr>
          <p:nvPr>
            <p:ph sz="half" idx="2"/>
          </p:nvPr>
        </p:nvPicPr>
        <p:blipFill>
          <a:blip r:embed="rId2"/>
          <a:stretch>
            <a:fillRect/>
          </a:stretch>
        </p:blipFill>
        <p:spPr>
          <a:xfrm>
            <a:off x="6237101" y="1825625"/>
            <a:ext cx="5051797" cy="4351338"/>
          </a:xfrm>
          <a:prstGeom prst="rect">
            <a:avLst/>
          </a:prstGeom>
        </p:spPr>
      </p:pic>
    </p:spTree>
    <p:extLst>
      <p:ext uri="{BB962C8B-B14F-4D97-AF65-F5344CB8AC3E}">
        <p14:creationId xmlns:p14="http://schemas.microsoft.com/office/powerpoint/2010/main" val="30806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555EB-DCCD-4840-8774-FD12A9E64CD7}"/>
              </a:ext>
            </a:extLst>
          </p:cNvPr>
          <p:cNvSpPr>
            <a:spLocks noGrp="1"/>
          </p:cNvSpPr>
          <p:nvPr>
            <p:ph type="title"/>
          </p:nvPr>
        </p:nvSpPr>
        <p:spPr/>
        <p:txBody>
          <a:bodyPr/>
          <a:lstStyle/>
          <a:p>
            <a:r>
              <a:rPr lang="en-US" dirty="0"/>
              <a:t>Custom Bagging</a:t>
            </a:r>
          </a:p>
        </p:txBody>
      </p:sp>
      <p:sp>
        <p:nvSpPr>
          <p:cNvPr id="3" name="Content Placeholder 2">
            <a:extLst>
              <a:ext uri="{FF2B5EF4-FFF2-40B4-BE49-F238E27FC236}">
                <a16:creationId xmlns:a16="http://schemas.microsoft.com/office/drawing/2014/main" id="{114C8DA5-1848-0849-8A83-974431E076C5}"/>
              </a:ext>
            </a:extLst>
          </p:cNvPr>
          <p:cNvSpPr>
            <a:spLocks noGrp="1"/>
          </p:cNvSpPr>
          <p:nvPr>
            <p:ph idx="1"/>
          </p:nvPr>
        </p:nvSpPr>
        <p:spPr/>
        <p:txBody>
          <a:bodyPr>
            <a:normAutofit fontScale="92500" lnSpcReduction="10000"/>
          </a:bodyPr>
          <a:lstStyle/>
          <a:p>
            <a:r>
              <a:rPr lang="en-US" sz="2000" dirty="0"/>
              <a:t>Alternatively, you can build your own bagging function in caret. This is an advanced use and so I recommend that you read the documentation carefully if you're going to be trying to do that yourself. </a:t>
            </a:r>
          </a:p>
          <a:p>
            <a:r>
              <a:rPr lang="en-US" sz="2000" dirty="0"/>
              <a:t>The idea here is you take your predictor variable and put it into one data frame. So I'm going to make the predictors be a data frame that contains the ozone data. </a:t>
            </a:r>
          </a:p>
          <a:p>
            <a:r>
              <a:rPr lang="en-US" sz="2000" dirty="0"/>
              <a:t>Then you have your outcome variable. Here's it's going to be just a temperature variable from the data set. </a:t>
            </a:r>
          </a:p>
          <a:p>
            <a:r>
              <a:rPr lang="en-US" sz="2000" dirty="0"/>
              <a:t>And I pass this to the bag function in caret package. </a:t>
            </a:r>
            <a:r>
              <a:rPr lang="en-US" sz="2000" dirty="0">
                <a:solidFill>
                  <a:schemeClr val="accent1">
                    <a:lumMod val="75000"/>
                  </a:schemeClr>
                </a:solidFill>
              </a:rPr>
              <a:t>&lt;&lt;see code on next page&gt;&gt;</a:t>
            </a:r>
          </a:p>
          <a:p>
            <a:pPr lvl="1"/>
            <a:r>
              <a:rPr lang="en-US" sz="1600" dirty="0"/>
              <a:t>So I tell it I want to use the predictors from that data frame, this is my outcome, this is the number of replications with the number of sub samples I'd like to take from the data set. And then </a:t>
            </a:r>
            <a:r>
              <a:rPr lang="en-US" sz="1600" dirty="0" err="1"/>
              <a:t>bagControl</a:t>
            </a:r>
            <a:r>
              <a:rPr lang="en-US" sz="1600" dirty="0"/>
              <a:t> tells me about how I'm going to fit the model. </a:t>
            </a:r>
          </a:p>
          <a:p>
            <a:pPr lvl="1"/>
            <a:r>
              <a:rPr lang="en-US" sz="1600" dirty="0"/>
              <a:t>Fit is the function that's going to be applied to fit the model every time. This could be a call to the train function in the caret package. </a:t>
            </a:r>
          </a:p>
          <a:p>
            <a:pPr lvl="1"/>
            <a:r>
              <a:rPr lang="en-US" sz="1600" dirty="0"/>
              <a:t>Predict is a the way that given a particular model fit, that we'll be able to predict new values. This could be, for example, a call to the predict function from a trained model. </a:t>
            </a:r>
          </a:p>
          <a:p>
            <a:pPr lvl="1"/>
            <a:r>
              <a:rPr lang="en-US" sz="1600" dirty="0"/>
              <a:t>And then aggregate is the way that we'll put the </a:t>
            </a:r>
            <a:r>
              <a:rPr lang="en-US" sz="1600" dirty="0" err="1"/>
              <a:t>var</a:t>
            </a:r>
            <a:r>
              <a:rPr lang="en-US" sz="1600" dirty="0"/>
              <a:t>, the predictions together. For example it could average the predictions across all the different replicated samples. </a:t>
            </a:r>
          </a:p>
          <a:p>
            <a:pPr lvl="1"/>
            <a:r>
              <a:rPr lang="en-US" sz="1600" dirty="0"/>
              <a:t>You look at this custom bag version of the conditional regression trees, you can see that it gets some of the benefit that I was showing you in the previous slide with bag loess. </a:t>
            </a:r>
          </a:p>
        </p:txBody>
      </p:sp>
    </p:spTree>
    <p:extLst>
      <p:ext uri="{BB962C8B-B14F-4D97-AF65-F5344CB8AC3E}">
        <p14:creationId xmlns:p14="http://schemas.microsoft.com/office/powerpoint/2010/main" val="324530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43D0-7B88-D746-8BAA-F892B16481FC}"/>
              </a:ext>
            </a:extLst>
          </p:cNvPr>
          <p:cNvSpPr>
            <a:spLocks noGrp="1"/>
          </p:cNvSpPr>
          <p:nvPr>
            <p:ph type="title"/>
          </p:nvPr>
        </p:nvSpPr>
        <p:spPr/>
        <p:txBody>
          <a:bodyPr/>
          <a:lstStyle/>
          <a:p>
            <a:r>
              <a:rPr lang="en-US" dirty="0"/>
              <a:t>Predicting with Trees</a:t>
            </a:r>
          </a:p>
        </p:txBody>
      </p:sp>
      <p:sp>
        <p:nvSpPr>
          <p:cNvPr id="3" name="Content Placeholder 2">
            <a:extLst>
              <a:ext uri="{FF2B5EF4-FFF2-40B4-BE49-F238E27FC236}">
                <a16:creationId xmlns:a16="http://schemas.microsoft.com/office/drawing/2014/main" id="{16E487F7-5D80-2045-8CA2-C6C349A6212F}"/>
              </a:ext>
            </a:extLst>
          </p:cNvPr>
          <p:cNvSpPr>
            <a:spLocks noGrp="1"/>
          </p:cNvSpPr>
          <p:nvPr>
            <p:ph idx="1"/>
          </p:nvPr>
        </p:nvSpPr>
        <p:spPr/>
        <p:txBody>
          <a:bodyPr>
            <a:normAutofit fontScale="70000" lnSpcReduction="20000"/>
          </a:bodyPr>
          <a:lstStyle/>
          <a:p>
            <a:r>
              <a:rPr lang="en-US" dirty="0"/>
              <a:t>The basic idea is that if you have a bunch of variables that you want to use to predict an outcome</a:t>
            </a:r>
          </a:p>
          <a:p>
            <a:pPr lvl="1"/>
            <a:r>
              <a:rPr lang="en-US" dirty="0"/>
              <a:t>You can take each of those variables, and iteratively split the outcome into different groups.</a:t>
            </a:r>
          </a:p>
          <a:p>
            <a:pPr lvl="2"/>
            <a:r>
              <a:rPr lang="en-US" dirty="0"/>
              <a:t>Then you can evaluate the homogeneity of the outcome within each group.</a:t>
            </a:r>
          </a:p>
          <a:p>
            <a:pPr lvl="2"/>
            <a:r>
              <a:rPr lang="en-US" dirty="0"/>
              <a:t>… And continue to split again if necessary, </a:t>
            </a:r>
          </a:p>
          <a:p>
            <a:pPr lvl="2"/>
            <a:r>
              <a:rPr lang="en-US" dirty="0"/>
              <a:t>Until you get outcomes that are separated into groups that are </a:t>
            </a:r>
          </a:p>
          <a:p>
            <a:pPr lvl="3"/>
            <a:r>
              <a:rPr lang="en-US" dirty="0"/>
              <a:t>Homogeneous enough,  - or - they are small enough that you need to stop.</a:t>
            </a:r>
          </a:p>
          <a:p>
            <a:r>
              <a:rPr lang="en-US" dirty="0"/>
              <a:t>The pros of this approach are </a:t>
            </a:r>
          </a:p>
          <a:p>
            <a:pPr lvl="1"/>
            <a:r>
              <a:rPr lang="en-US" dirty="0"/>
              <a:t>It’s </a:t>
            </a:r>
            <a:r>
              <a:rPr lang="en-US" b="1" dirty="0"/>
              <a:t>easy to interpret </a:t>
            </a:r>
            <a:r>
              <a:rPr lang="en-US" dirty="0"/>
              <a:t>right, </a:t>
            </a:r>
          </a:p>
          <a:p>
            <a:pPr lvl="1"/>
            <a:r>
              <a:rPr lang="en-US" dirty="0"/>
              <a:t>And you tend to get </a:t>
            </a:r>
            <a:r>
              <a:rPr lang="en-US" b="1" dirty="0"/>
              <a:t>better performance in non-linear settings </a:t>
            </a:r>
            <a:r>
              <a:rPr lang="en-US" dirty="0"/>
              <a:t>than you do with the linear regression models we talked about in the previous lectures.</a:t>
            </a:r>
          </a:p>
          <a:p>
            <a:r>
              <a:rPr lang="en-US" dirty="0"/>
              <a:t>The cons are that without precluding or some kind of cross-validation, </a:t>
            </a:r>
          </a:p>
          <a:p>
            <a:pPr lvl="1"/>
            <a:r>
              <a:rPr lang="en-US" dirty="0"/>
              <a:t>This can lead to overfitting.</a:t>
            </a:r>
          </a:p>
          <a:p>
            <a:pPr lvl="1"/>
            <a:r>
              <a:rPr lang="en-US" dirty="0"/>
              <a:t>And they can be harder to estimate uncertainty than it can be for the linear regression model setting.</a:t>
            </a:r>
          </a:p>
          <a:p>
            <a:r>
              <a:rPr lang="en-US" dirty="0"/>
              <a:t>In general the results may be variable depending on exact values of the parameters, or the variables that you collected.</a:t>
            </a:r>
          </a:p>
          <a:p>
            <a:endParaRPr lang="en-US" dirty="0"/>
          </a:p>
          <a:p>
            <a:endParaRPr lang="en-US" dirty="0"/>
          </a:p>
        </p:txBody>
      </p:sp>
    </p:spTree>
    <p:extLst>
      <p:ext uri="{BB962C8B-B14F-4D97-AF65-F5344CB8AC3E}">
        <p14:creationId xmlns:p14="http://schemas.microsoft.com/office/powerpoint/2010/main" val="137430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ABE6-BB1F-2745-9818-C52D89E99DA2}"/>
              </a:ext>
            </a:extLst>
          </p:cNvPr>
          <p:cNvSpPr>
            <a:spLocks noGrp="1"/>
          </p:cNvSpPr>
          <p:nvPr>
            <p:ph type="title"/>
          </p:nvPr>
        </p:nvSpPr>
        <p:spPr/>
        <p:txBody>
          <a:bodyPr/>
          <a:lstStyle/>
          <a:p>
            <a:r>
              <a:rPr lang="en-US" dirty="0"/>
              <a:t>Custom Bagging</a:t>
            </a:r>
          </a:p>
        </p:txBody>
      </p:sp>
      <p:sp>
        <p:nvSpPr>
          <p:cNvPr id="3" name="Content Placeholder 2">
            <a:extLst>
              <a:ext uri="{FF2B5EF4-FFF2-40B4-BE49-F238E27FC236}">
                <a16:creationId xmlns:a16="http://schemas.microsoft.com/office/drawing/2014/main" id="{1CF2229B-F86C-C547-AA4C-34C6F08A1FA4}"/>
              </a:ext>
            </a:extLst>
          </p:cNvPr>
          <p:cNvSpPr>
            <a:spLocks noGrp="1"/>
          </p:cNvSpPr>
          <p:nvPr>
            <p:ph sz="half" idx="1"/>
          </p:nvPr>
        </p:nvSpPr>
        <p:spPr/>
        <p:txBody>
          <a:bodyPr>
            <a:normAutofit/>
          </a:bodyPr>
          <a:lstStyle/>
          <a:p>
            <a:pPr marL="0" indent="0">
              <a:buNone/>
            </a:pPr>
            <a:r>
              <a:rPr lang="en-US" sz="1400" dirty="0"/>
              <a:t>predictors = </a:t>
            </a:r>
            <a:r>
              <a:rPr lang="en-US" sz="1400" dirty="0" err="1"/>
              <a:t>data.frame</a:t>
            </a:r>
            <a:r>
              <a:rPr lang="en-US" sz="1400" dirty="0"/>
              <a:t>(ozone=</a:t>
            </a:r>
            <a:r>
              <a:rPr lang="en-US" sz="1400" dirty="0" err="1"/>
              <a:t>ozone$ozone</a:t>
            </a:r>
            <a:r>
              <a:rPr lang="en-US" sz="1400" dirty="0"/>
              <a:t>)temperature = </a:t>
            </a:r>
            <a:r>
              <a:rPr lang="en-US" sz="1400" dirty="0" err="1"/>
              <a:t>ozone$temperature</a:t>
            </a:r>
            <a:r>
              <a:rPr lang="en-US" sz="1400" dirty="0"/>
              <a:t> ## this will be the outcome variable</a:t>
            </a:r>
          </a:p>
          <a:p>
            <a:pPr marL="0" indent="0">
              <a:buNone/>
            </a:pPr>
            <a:r>
              <a:rPr lang="en-US" sz="1400" dirty="0" err="1"/>
              <a:t>treebag</a:t>
            </a:r>
            <a:r>
              <a:rPr lang="en-US" sz="1400" dirty="0"/>
              <a:t> &lt;- bag(predictors, B = 10,  </a:t>
            </a:r>
            <a:r>
              <a:rPr lang="en-US" sz="1400" dirty="0" err="1"/>
              <a:t>bagControl</a:t>
            </a:r>
            <a:r>
              <a:rPr lang="en-US" sz="1400" dirty="0"/>
              <a:t> = </a:t>
            </a:r>
            <a:r>
              <a:rPr lang="en-US" sz="1400" dirty="0" err="1"/>
              <a:t>bagControl</a:t>
            </a:r>
            <a:r>
              <a:rPr lang="en-US" sz="1400" dirty="0"/>
              <a:t>(fit = </a:t>
            </a:r>
            <a:r>
              <a:rPr lang="en-US" sz="1400" dirty="0" err="1"/>
              <a:t>ctreeBag$fit</a:t>
            </a:r>
            <a:r>
              <a:rPr lang="en-US" sz="1400" dirty="0"/>
              <a:t>, ## this is the function call to be applied </a:t>
            </a:r>
          </a:p>
          <a:p>
            <a:pPr marL="0" indent="0">
              <a:buNone/>
            </a:pPr>
            <a:r>
              <a:rPr lang="en-US" sz="1400" dirty="0"/>
              <a:t>      predict = </a:t>
            </a:r>
            <a:r>
              <a:rPr lang="en-US" sz="1400" dirty="0" err="1"/>
              <a:t>ctreeBag$pred</a:t>
            </a:r>
            <a:r>
              <a:rPr lang="en-US" sz="1400" dirty="0"/>
              <a:t>, ## call to prediction from a trained model</a:t>
            </a:r>
          </a:p>
          <a:p>
            <a:pPr marL="0" indent="0">
              <a:buNone/>
            </a:pPr>
            <a:r>
              <a:rPr lang="en-US" sz="1400" dirty="0"/>
              <a:t>       aggregate = </a:t>
            </a:r>
            <a:r>
              <a:rPr lang="en-US" sz="1400" dirty="0" err="1"/>
              <a:t>ctreeBag$aggregate</a:t>
            </a:r>
            <a:r>
              <a:rPr lang="en-US" sz="1400" dirty="0"/>
              <a:t>)) ## how to put the predictions together (could be average for instance)</a:t>
            </a:r>
          </a:p>
          <a:p>
            <a:pPr marL="0" indent="0">
              <a:buNone/>
            </a:pPr>
            <a:r>
              <a:rPr lang="en-US" sz="1400" dirty="0"/>
              <a:t>http://</a:t>
            </a:r>
            <a:r>
              <a:rPr lang="en-US" sz="1400" dirty="0" err="1"/>
              <a:t>www.inside-r.org</a:t>
            </a:r>
            <a:r>
              <a:rPr lang="en-US" sz="1400" dirty="0"/>
              <a:t>/packages/</a:t>
            </a:r>
            <a:r>
              <a:rPr lang="en-US" sz="1400" dirty="0" err="1"/>
              <a:t>cran</a:t>
            </a:r>
            <a:r>
              <a:rPr lang="en-US" sz="1400" dirty="0"/>
              <a:t>/caret/docs/</a:t>
            </a:r>
            <a:r>
              <a:rPr lang="en-US" sz="1400" dirty="0" err="1"/>
              <a:t>nbBag</a:t>
            </a:r>
            <a:endParaRPr lang="en-US" sz="1400" dirty="0"/>
          </a:p>
          <a:p>
            <a:pPr marL="0" indent="0">
              <a:buNone/>
            </a:pPr>
            <a:r>
              <a:rPr lang="en-US" sz="1400" dirty="0"/>
              <a:t>## plot</a:t>
            </a:r>
          </a:p>
          <a:p>
            <a:pPr marL="0" indent="0">
              <a:buNone/>
            </a:pPr>
            <a:r>
              <a:rPr lang="en-US" sz="1400" dirty="0"/>
              <a:t>plot(</a:t>
            </a:r>
            <a:r>
              <a:rPr lang="en-US" sz="1400" dirty="0" err="1"/>
              <a:t>ozone$ozone,temperature,col</a:t>
            </a:r>
            <a:r>
              <a:rPr lang="en-US" sz="1400" dirty="0"/>
              <a:t>='</a:t>
            </a:r>
            <a:r>
              <a:rPr lang="en-US" sz="1400" dirty="0" err="1"/>
              <a:t>lightgrey</a:t>
            </a:r>
            <a:r>
              <a:rPr lang="en-US" sz="1400" dirty="0"/>
              <a:t>',</a:t>
            </a:r>
            <a:r>
              <a:rPr lang="en-US" sz="1400" dirty="0" err="1"/>
              <a:t>pch</a:t>
            </a:r>
            <a:r>
              <a:rPr lang="en-US" sz="1400" dirty="0"/>
              <a:t>=19)</a:t>
            </a:r>
          </a:p>
          <a:p>
            <a:pPr marL="0" indent="0">
              <a:buNone/>
            </a:pPr>
            <a:r>
              <a:rPr lang="en-US" sz="1400" dirty="0"/>
              <a:t>points(</a:t>
            </a:r>
            <a:r>
              <a:rPr lang="en-US" sz="1400" dirty="0" err="1"/>
              <a:t>ozone$ozone,predict</a:t>
            </a:r>
            <a:r>
              <a:rPr lang="en-US" sz="1400" dirty="0"/>
              <a:t>(</a:t>
            </a:r>
            <a:r>
              <a:rPr lang="en-US" sz="1400" dirty="0" err="1"/>
              <a:t>treebag$fits</a:t>
            </a:r>
            <a:r>
              <a:rPr lang="en-US" sz="1400" dirty="0"/>
              <a:t>[[1]]$</a:t>
            </a:r>
            <a:r>
              <a:rPr lang="en-US" sz="1400" dirty="0" err="1"/>
              <a:t>fit,predictors</a:t>
            </a:r>
            <a:r>
              <a:rPr lang="en-US" sz="1400" dirty="0"/>
              <a:t>),</a:t>
            </a:r>
            <a:r>
              <a:rPr lang="en-US" sz="1400" dirty="0" err="1"/>
              <a:t>pch</a:t>
            </a:r>
            <a:r>
              <a:rPr lang="en-US" sz="1400" dirty="0"/>
              <a:t>=19,col="red")</a:t>
            </a:r>
          </a:p>
          <a:p>
            <a:pPr marL="0" indent="0">
              <a:buNone/>
            </a:pPr>
            <a:r>
              <a:rPr lang="en-US" sz="1400" dirty="0"/>
              <a:t>points(</a:t>
            </a:r>
            <a:r>
              <a:rPr lang="en-US" sz="1400" dirty="0" err="1"/>
              <a:t>ozone$ozone,predict</a:t>
            </a:r>
            <a:r>
              <a:rPr lang="en-US" sz="1400" dirty="0"/>
              <a:t>(</a:t>
            </a:r>
            <a:r>
              <a:rPr lang="en-US" sz="1400" dirty="0" err="1"/>
              <a:t>treebag,predictors</a:t>
            </a:r>
            <a:r>
              <a:rPr lang="en-US" sz="1400" dirty="0"/>
              <a:t>),</a:t>
            </a:r>
            <a:r>
              <a:rPr lang="en-US" sz="1400" dirty="0" err="1"/>
              <a:t>pch</a:t>
            </a:r>
            <a:r>
              <a:rPr lang="en-US" sz="1400" dirty="0"/>
              <a:t>=19,col="blue")</a:t>
            </a:r>
          </a:p>
        </p:txBody>
      </p:sp>
      <p:pic>
        <p:nvPicPr>
          <p:cNvPr id="5" name="Content Placeholder 4">
            <a:extLst>
              <a:ext uri="{FF2B5EF4-FFF2-40B4-BE49-F238E27FC236}">
                <a16:creationId xmlns:a16="http://schemas.microsoft.com/office/drawing/2014/main" id="{15201687-5343-2F43-B82C-A5BEAF01DB10}"/>
              </a:ext>
            </a:extLst>
          </p:cNvPr>
          <p:cNvPicPr>
            <a:picLocks noGrp="1" noChangeAspect="1"/>
          </p:cNvPicPr>
          <p:nvPr>
            <p:ph sz="half" idx="2"/>
          </p:nvPr>
        </p:nvPicPr>
        <p:blipFill>
          <a:blip r:embed="rId2"/>
          <a:stretch>
            <a:fillRect/>
          </a:stretch>
        </p:blipFill>
        <p:spPr>
          <a:xfrm>
            <a:off x="7834111" y="3570665"/>
            <a:ext cx="3687329" cy="3130553"/>
          </a:xfrm>
          <a:prstGeom prst="rect">
            <a:avLst/>
          </a:prstGeom>
        </p:spPr>
      </p:pic>
      <p:sp>
        <p:nvSpPr>
          <p:cNvPr id="6" name="TextBox 5">
            <a:extLst>
              <a:ext uri="{FF2B5EF4-FFF2-40B4-BE49-F238E27FC236}">
                <a16:creationId xmlns:a16="http://schemas.microsoft.com/office/drawing/2014/main" id="{575DAAB0-0C6F-EC4F-84B5-80A0452731E7}"/>
              </a:ext>
            </a:extLst>
          </p:cNvPr>
          <p:cNvSpPr txBox="1"/>
          <p:nvPr/>
        </p:nvSpPr>
        <p:spPr>
          <a:xfrm>
            <a:off x="838200" y="1240850"/>
            <a:ext cx="3974592" cy="584775"/>
          </a:xfrm>
          <a:prstGeom prst="rect">
            <a:avLst/>
          </a:prstGeom>
          <a:noFill/>
        </p:spPr>
        <p:txBody>
          <a:bodyPr wrap="square" rtlCol="0">
            <a:spAutoFit/>
          </a:bodyPr>
          <a:lstStyle/>
          <a:p>
            <a:r>
              <a:rPr lang="en-US" sz="1600" dirty="0">
                <a:solidFill>
                  <a:srgbClr val="FF0000"/>
                </a:solidFill>
              </a:rPr>
              <a:t>Note this code did not work but is in the Week3-Lectured in the R project</a:t>
            </a:r>
          </a:p>
        </p:txBody>
      </p:sp>
      <p:sp>
        <p:nvSpPr>
          <p:cNvPr id="7" name="Rectangle 6">
            <a:extLst>
              <a:ext uri="{FF2B5EF4-FFF2-40B4-BE49-F238E27FC236}">
                <a16:creationId xmlns:a16="http://schemas.microsoft.com/office/drawing/2014/main" id="{2C1DC3F4-4B8D-2549-A86E-759AB0298761}"/>
              </a:ext>
            </a:extLst>
          </p:cNvPr>
          <p:cNvSpPr/>
          <p:nvPr/>
        </p:nvSpPr>
        <p:spPr>
          <a:xfrm>
            <a:off x="6019800" y="1027906"/>
            <a:ext cx="5891784" cy="2708434"/>
          </a:xfrm>
          <a:prstGeom prst="rect">
            <a:avLst/>
          </a:prstGeom>
        </p:spPr>
        <p:txBody>
          <a:bodyPr wrap="square">
            <a:spAutoFit/>
          </a:bodyPr>
          <a:lstStyle/>
          <a:p>
            <a:r>
              <a:rPr lang="en-US" sz="1600" dirty="0">
                <a:solidFill>
                  <a:schemeClr val="accent1">
                    <a:lumMod val="75000"/>
                  </a:schemeClr>
                </a:solidFill>
              </a:rPr>
              <a:t>Here I'm plotting ozone again on the x-axis versus temperature on the y-axis. The little grey dots represent actual observed values. </a:t>
            </a:r>
          </a:p>
          <a:p>
            <a:pPr marL="285750" indent="-285750">
              <a:buFont typeface="Arial" panose="020B0604020202020204" pitchFamily="34" charset="0"/>
              <a:buChar char="•"/>
            </a:pPr>
            <a:r>
              <a:rPr lang="en-US" sz="1600" dirty="0">
                <a:solidFill>
                  <a:schemeClr val="accent1">
                    <a:lumMod val="75000"/>
                  </a:schemeClr>
                </a:solidFill>
              </a:rPr>
              <a:t>The red dots represent the fit from a single conditional regression tree. </a:t>
            </a:r>
          </a:p>
          <a:p>
            <a:pPr marL="742950" lvl="1" indent="-285750">
              <a:buFont typeface="Arial" panose="020B0604020202020204" pitchFamily="34" charset="0"/>
              <a:buChar char="•"/>
            </a:pPr>
            <a:r>
              <a:rPr lang="en-US" sz="1400" dirty="0">
                <a:solidFill>
                  <a:schemeClr val="accent1">
                    <a:lumMod val="75000"/>
                  </a:schemeClr>
                </a:solidFill>
              </a:rPr>
              <a:t>You can see that for example, it doesn't capture the trend that's going on down here very well, the red line is just flat. Even though there appears to be a trend upward in the data points here. </a:t>
            </a:r>
          </a:p>
          <a:p>
            <a:pPr marL="285750" indent="-285750">
              <a:buFont typeface="Arial" panose="020B0604020202020204" pitchFamily="34" charset="0"/>
              <a:buChar char="•"/>
            </a:pPr>
            <a:r>
              <a:rPr lang="en-US" sz="1600" dirty="0">
                <a:solidFill>
                  <a:schemeClr val="accent1">
                    <a:lumMod val="75000"/>
                  </a:schemeClr>
                </a:solidFill>
              </a:rPr>
              <a:t>But when I average over ten different bagged model model fits with these conditional regression trees I see that there's an increase here in the values in the </a:t>
            </a:r>
            <a:r>
              <a:rPr lang="en-US" sz="1600" b="1" dirty="0">
                <a:solidFill>
                  <a:schemeClr val="accent1">
                    <a:lumMod val="75000"/>
                  </a:schemeClr>
                </a:solidFill>
              </a:rPr>
              <a:t>blue fit, which is the fit from the bagged regression</a:t>
            </a:r>
            <a:r>
              <a:rPr lang="en-US" sz="1600" dirty="0">
                <a:solidFill>
                  <a:schemeClr val="accent1">
                    <a:lumMod val="75000"/>
                  </a:schemeClr>
                </a:solidFill>
              </a:rPr>
              <a:t>.</a:t>
            </a:r>
          </a:p>
        </p:txBody>
      </p:sp>
    </p:spTree>
    <p:extLst>
      <p:ext uri="{BB962C8B-B14F-4D97-AF65-F5344CB8AC3E}">
        <p14:creationId xmlns:p14="http://schemas.microsoft.com/office/powerpoint/2010/main" val="301870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B40B-B339-B74B-ACA2-C6D3B45B7B5D}"/>
              </a:ext>
            </a:extLst>
          </p:cNvPr>
          <p:cNvSpPr>
            <a:spLocks noGrp="1"/>
          </p:cNvSpPr>
          <p:nvPr>
            <p:ph type="title"/>
          </p:nvPr>
        </p:nvSpPr>
        <p:spPr/>
        <p:txBody>
          <a:bodyPr/>
          <a:lstStyle/>
          <a:p>
            <a:r>
              <a:rPr lang="en-US" dirty="0"/>
              <a:t>Bagging Notes</a:t>
            </a:r>
          </a:p>
        </p:txBody>
      </p:sp>
      <p:sp>
        <p:nvSpPr>
          <p:cNvPr id="3" name="Content Placeholder 2">
            <a:extLst>
              <a:ext uri="{FF2B5EF4-FFF2-40B4-BE49-F238E27FC236}">
                <a16:creationId xmlns:a16="http://schemas.microsoft.com/office/drawing/2014/main" id="{95A22618-A9C4-9E43-835C-7659758507BB}"/>
              </a:ext>
            </a:extLst>
          </p:cNvPr>
          <p:cNvSpPr>
            <a:spLocks noGrp="1"/>
          </p:cNvSpPr>
          <p:nvPr>
            <p:ph sz="half" idx="1"/>
          </p:nvPr>
        </p:nvSpPr>
        <p:spPr/>
        <p:txBody>
          <a:bodyPr/>
          <a:lstStyle/>
          <a:p>
            <a:r>
              <a:rPr lang="en-US" dirty="0"/>
              <a:t>Notes</a:t>
            </a:r>
          </a:p>
          <a:p>
            <a:r>
              <a:rPr lang="en-US" dirty="0"/>
              <a:t>Bagging is most useful for nonlinear models</a:t>
            </a:r>
          </a:p>
          <a:p>
            <a:r>
              <a:rPr lang="en-US" dirty="0"/>
              <a:t>Often used with trees - an extension is random forests</a:t>
            </a:r>
          </a:p>
          <a:p>
            <a:r>
              <a:rPr lang="en-US" dirty="0"/>
              <a:t>Several models use bagging in caret's train function</a:t>
            </a:r>
          </a:p>
        </p:txBody>
      </p:sp>
      <p:sp>
        <p:nvSpPr>
          <p:cNvPr id="4" name="Content Placeholder 3">
            <a:extLst>
              <a:ext uri="{FF2B5EF4-FFF2-40B4-BE49-F238E27FC236}">
                <a16:creationId xmlns:a16="http://schemas.microsoft.com/office/drawing/2014/main" id="{EFC6FFBC-6A74-F44E-A76A-94E7ABB03DD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7500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8C2710-E5B3-8646-A89B-772B18B207E9}"/>
              </a:ext>
            </a:extLst>
          </p:cNvPr>
          <p:cNvSpPr>
            <a:spLocks noGrp="1"/>
          </p:cNvSpPr>
          <p:nvPr>
            <p:ph type="title"/>
          </p:nvPr>
        </p:nvSpPr>
        <p:spPr/>
        <p:txBody>
          <a:bodyPr/>
          <a:lstStyle/>
          <a:p>
            <a:r>
              <a:rPr lang="en-US" dirty="0"/>
              <a:t>Random Forests</a:t>
            </a:r>
          </a:p>
        </p:txBody>
      </p:sp>
      <p:sp>
        <p:nvSpPr>
          <p:cNvPr id="6" name="Text Placeholder 5">
            <a:extLst>
              <a:ext uri="{FF2B5EF4-FFF2-40B4-BE49-F238E27FC236}">
                <a16:creationId xmlns:a16="http://schemas.microsoft.com/office/drawing/2014/main" id="{6B3C9CBD-4C1B-834D-8A1B-01C2BBE0CC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8100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8D7F0-FECB-1049-A2EF-0169055DC835}"/>
              </a:ext>
            </a:extLst>
          </p:cNvPr>
          <p:cNvSpPr>
            <a:spLocks noGrp="1"/>
          </p:cNvSpPr>
          <p:nvPr>
            <p:ph type="title"/>
          </p:nvPr>
        </p:nvSpPr>
        <p:spPr/>
        <p:txBody>
          <a:bodyPr/>
          <a:lstStyle/>
          <a:p>
            <a:r>
              <a:rPr lang="en-US" dirty="0"/>
              <a:t>Random Forests</a:t>
            </a:r>
          </a:p>
        </p:txBody>
      </p:sp>
      <p:sp>
        <p:nvSpPr>
          <p:cNvPr id="5" name="Content Placeholder 4">
            <a:extLst>
              <a:ext uri="{FF2B5EF4-FFF2-40B4-BE49-F238E27FC236}">
                <a16:creationId xmlns:a16="http://schemas.microsoft.com/office/drawing/2014/main" id="{27E39F28-B96D-4049-A16E-CE2F87CFE286}"/>
              </a:ext>
            </a:extLst>
          </p:cNvPr>
          <p:cNvSpPr>
            <a:spLocks noGrp="1"/>
          </p:cNvSpPr>
          <p:nvPr>
            <p:ph sz="half" idx="1"/>
          </p:nvPr>
        </p:nvSpPr>
        <p:spPr/>
        <p:txBody>
          <a:bodyPr>
            <a:normAutofit fontScale="55000" lnSpcReduction="20000"/>
          </a:bodyPr>
          <a:lstStyle/>
          <a:p>
            <a:pPr marL="514350" indent="-514350">
              <a:buFont typeface="+mj-lt"/>
              <a:buAutoNum type="arabicPeriod"/>
            </a:pPr>
            <a:r>
              <a:rPr lang="en-US" dirty="0"/>
              <a:t>Bootstrap samples</a:t>
            </a:r>
          </a:p>
          <a:p>
            <a:pPr marL="514350" indent="-514350">
              <a:buFont typeface="+mj-lt"/>
              <a:buAutoNum type="arabicPeriod"/>
            </a:pPr>
            <a:r>
              <a:rPr lang="en-US" dirty="0"/>
              <a:t>At each split, bootstrap variables</a:t>
            </a:r>
          </a:p>
          <a:p>
            <a:pPr marL="514350" indent="-514350">
              <a:buFont typeface="+mj-lt"/>
              <a:buAutoNum type="arabicPeriod"/>
            </a:pPr>
            <a:r>
              <a:rPr lang="en-US" dirty="0"/>
              <a:t>Grow multiple trees and vote</a:t>
            </a:r>
          </a:p>
          <a:p>
            <a:r>
              <a:rPr lang="en-US" dirty="0"/>
              <a:t>Pros:</a:t>
            </a:r>
          </a:p>
          <a:p>
            <a:pPr lvl="1"/>
            <a:r>
              <a:rPr lang="en-US" dirty="0"/>
              <a:t>Accuracy</a:t>
            </a:r>
          </a:p>
          <a:p>
            <a:r>
              <a:rPr lang="en-US" dirty="0"/>
              <a:t>Cons</a:t>
            </a:r>
          </a:p>
          <a:p>
            <a:pPr lvl="1"/>
            <a:r>
              <a:rPr lang="en-US" dirty="0"/>
              <a:t>Speed</a:t>
            </a:r>
          </a:p>
          <a:p>
            <a:pPr lvl="1"/>
            <a:r>
              <a:rPr lang="en-US" dirty="0"/>
              <a:t>Interpretability</a:t>
            </a:r>
          </a:p>
          <a:p>
            <a:pPr lvl="1"/>
            <a:r>
              <a:rPr lang="en-US" dirty="0"/>
              <a:t>Overfitting</a:t>
            </a:r>
          </a:p>
          <a:p>
            <a:r>
              <a:rPr lang="en-US" dirty="0"/>
              <a:t>It’s very important to use cross-validation when building random forests</a:t>
            </a:r>
          </a:p>
        </p:txBody>
      </p:sp>
      <p:sp>
        <p:nvSpPr>
          <p:cNvPr id="6" name="Content Placeholder 5">
            <a:extLst>
              <a:ext uri="{FF2B5EF4-FFF2-40B4-BE49-F238E27FC236}">
                <a16:creationId xmlns:a16="http://schemas.microsoft.com/office/drawing/2014/main" id="{89A324A4-4471-F34A-85BD-660082C93F6E}"/>
              </a:ext>
            </a:extLst>
          </p:cNvPr>
          <p:cNvSpPr>
            <a:spLocks noGrp="1"/>
          </p:cNvSpPr>
          <p:nvPr>
            <p:ph sz="half" idx="2"/>
          </p:nvPr>
        </p:nvSpPr>
        <p:spPr/>
        <p:txBody>
          <a:bodyPr>
            <a:normAutofit fontScale="55000" lnSpcReduction="20000"/>
          </a:bodyPr>
          <a:lstStyle/>
          <a:p>
            <a:r>
              <a:rPr lang="en-US" dirty="0"/>
              <a:t>The basic idea is very similar to bagging in the sense that we bootstrap samples</a:t>
            </a:r>
          </a:p>
          <a:p>
            <a:pPr lvl="1"/>
            <a:r>
              <a:rPr lang="en-US" dirty="0"/>
              <a:t>We take a resample of our observed data, and our training data set. </a:t>
            </a:r>
          </a:p>
          <a:p>
            <a:pPr lvl="1"/>
            <a:r>
              <a:rPr lang="en-US" dirty="0"/>
              <a:t>Then we rebuild classification or regression trees on each of those bootstrap samples. </a:t>
            </a:r>
          </a:p>
          <a:p>
            <a:r>
              <a:rPr lang="en-US" dirty="0"/>
              <a:t>The one difference is that at each split, when we split the data each time in a classification tree, we also bootstrap the variables. </a:t>
            </a:r>
          </a:p>
          <a:p>
            <a:pPr lvl="1"/>
            <a:r>
              <a:rPr lang="en-US" dirty="0"/>
              <a:t>In other words, only a subset of the variables is considered at each potential split. </a:t>
            </a:r>
          </a:p>
          <a:p>
            <a:pPr lvl="1"/>
            <a:r>
              <a:rPr lang="en-US" dirty="0"/>
              <a:t>This makes for a diverse set of potential trees that can be built. </a:t>
            </a:r>
          </a:p>
          <a:p>
            <a:r>
              <a:rPr lang="en-US" dirty="0"/>
              <a:t>So the idea is we grow a large number of trees. Then we either vote or average those trees in order to get the prediction for a new outcome. </a:t>
            </a:r>
          </a:p>
          <a:p>
            <a:r>
              <a:rPr lang="en-US" dirty="0"/>
              <a:t>The pros for this approach are that it's quite accurate. </a:t>
            </a:r>
          </a:p>
          <a:p>
            <a:r>
              <a:rPr lang="en-US" dirty="0"/>
              <a:t>The cons are that it's, it can be quite slow. It has to build a large number of trees. And it can be hard to interpret, in the sense that you might have a large number of trees that are averaged together. And those trees represent bootstrap samples with bootstrap nodes that can be a little bit complicated to understand. </a:t>
            </a:r>
          </a:p>
        </p:txBody>
      </p:sp>
    </p:spTree>
    <p:extLst>
      <p:ext uri="{BB962C8B-B14F-4D97-AF65-F5344CB8AC3E}">
        <p14:creationId xmlns:p14="http://schemas.microsoft.com/office/powerpoint/2010/main" val="145859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96BB-29B9-EE41-9CCE-A9188728C8BA}"/>
              </a:ext>
            </a:extLst>
          </p:cNvPr>
          <p:cNvSpPr>
            <a:spLocks noGrp="1"/>
          </p:cNvSpPr>
          <p:nvPr>
            <p:ph type="title"/>
          </p:nvPr>
        </p:nvSpPr>
        <p:spPr/>
        <p:txBody>
          <a:bodyPr/>
          <a:lstStyle/>
          <a:p>
            <a:r>
              <a:rPr lang="en-US" dirty="0"/>
              <a:t>Example Random Forest </a:t>
            </a:r>
          </a:p>
        </p:txBody>
      </p:sp>
      <p:sp>
        <p:nvSpPr>
          <p:cNvPr id="3" name="Content Placeholder 2">
            <a:extLst>
              <a:ext uri="{FF2B5EF4-FFF2-40B4-BE49-F238E27FC236}">
                <a16:creationId xmlns:a16="http://schemas.microsoft.com/office/drawing/2014/main" id="{5D44DDF8-4FC3-7346-AE42-3C02450E3D1B}"/>
              </a:ext>
            </a:extLst>
          </p:cNvPr>
          <p:cNvSpPr>
            <a:spLocks noGrp="1"/>
          </p:cNvSpPr>
          <p:nvPr>
            <p:ph sz="half" idx="1"/>
          </p:nvPr>
        </p:nvSpPr>
        <p:spPr/>
        <p:txBody>
          <a:bodyPr>
            <a:normAutofit fontScale="55000" lnSpcReduction="20000"/>
          </a:bodyPr>
          <a:lstStyle/>
          <a:p>
            <a:r>
              <a:rPr lang="en-US" dirty="0"/>
              <a:t>So the idea is that you build a large number of trees where each tree is based on a bootstrap sample. </a:t>
            </a:r>
          </a:p>
          <a:p>
            <a:r>
              <a:rPr lang="en-US" dirty="0"/>
              <a:t>So, for example, this tree (t1) is built on a random subsample of your data and this (t2) is a separate random subsample of the data and this (t3) is a separate random subsample of the data.</a:t>
            </a:r>
          </a:p>
          <a:p>
            <a:r>
              <a:rPr lang="en-US" dirty="0"/>
              <a:t>And then at each node we allow a different subset of the variables to potentially contribute to the splits. </a:t>
            </a:r>
          </a:p>
          <a:p>
            <a:r>
              <a:rPr lang="en-US" dirty="0"/>
              <a:t>Then if we get a new observation, say this V observation here, we run that observation through tree one, and it ends up at this leaf down here at the bottom of that tree. And so it gets a particular prediction here. </a:t>
            </a:r>
          </a:p>
          <a:p>
            <a:r>
              <a:rPr lang="en-US" dirty="0"/>
              <a:t>Then the next, we take that same observation, we run it through the next tree, and it goes down a slightly different leaf, and it gets a slightly different set of predictions here. And finally we go down the third tree, and we get an even different set of predictions. </a:t>
            </a:r>
          </a:p>
          <a:p>
            <a:r>
              <a:rPr lang="en-US" dirty="0"/>
              <a:t>Then we average those predictions together in order to get the predictive probabilities of each class across all the different trees.</a:t>
            </a:r>
          </a:p>
        </p:txBody>
      </p:sp>
      <p:pic>
        <p:nvPicPr>
          <p:cNvPr id="5" name="Content Placeholder 4">
            <a:extLst>
              <a:ext uri="{FF2B5EF4-FFF2-40B4-BE49-F238E27FC236}">
                <a16:creationId xmlns:a16="http://schemas.microsoft.com/office/drawing/2014/main" id="{6F849375-3DDF-9044-9A5C-672AC52D2CB5}"/>
              </a:ext>
            </a:extLst>
          </p:cNvPr>
          <p:cNvPicPr>
            <a:picLocks noGrp="1" noChangeAspect="1"/>
          </p:cNvPicPr>
          <p:nvPr>
            <p:ph sz="half" idx="2"/>
          </p:nvPr>
        </p:nvPicPr>
        <p:blipFill>
          <a:blip r:embed="rId2"/>
          <a:stretch>
            <a:fillRect/>
          </a:stretch>
        </p:blipFill>
        <p:spPr>
          <a:xfrm>
            <a:off x="6172199" y="1981200"/>
            <a:ext cx="5752907" cy="3675211"/>
          </a:xfrm>
          <a:prstGeom prst="rect">
            <a:avLst/>
          </a:prstGeom>
        </p:spPr>
      </p:pic>
      <p:sp>
        <p:nvSpPr>
          <p:cNvPr id="6" name="TextBox 5">
            <a:extLst>
              <a:ext uri="{FF2B5EF4-FFF2-40B4-BE49-F238E27FC236}">
                <a16:creationId xmlns:a16="http://schemas.microsoft.com/office/drawing/2014/main" id="{64899756-B599-AE4F-9750-A527F5A2A699}"/>
              </a:ext>
            </a:extLst>
          </p:cNvPr>
          <p:cNvSpPr txBox="1"/>
          <p:nvPr/>
        </p:nvSpPr>
        <p:spPr>
          <a:xfrm>
            <a:off x="6553200" y="5807631"/>
            <a:ext cx="5284716" cy="369332"/>
          </a:xfrm>
          <a:prstGeom prst="rect">
            <a:avLst/>
          </a:prstGeom>
          <a:noFill/>
        </p:spPr>
        <p:txBody>
          <a:bodyPr wrap="none" rtlCol="0">
            <a:spAutoFit/>
          </a:bodyPr>
          <a:lstStyle/>
          <a:p>
            <a:r>
              <a:rPr lang="en-US" dirty="0"/>
              <a:t>http://</a:t>
            </a:r>
            <a:r>
              <a:rPr lang="en-US" dirty="0" err="1"/>
              <a:t>www.robots.ox.ac.uk</a:t>
            </a:r>
            <a:r>
              <a:rPr lang="en-US" dirty="0"/>
              <a:t>/~</a:t>
            </a:r>
            <a:r>
              <a:rPr lang="en-US" dirty="0" err="1"/>
              <a:t>az</a:t>
            </a:r>
            <a:r>
              <a:rPr lang="en-US" dirty="0"/>
              <a:t>/lectures/ml/lect5.pdf</a:t>
            </a:r>
          </a:p>
        </p:txBody>
      </p:sp>
    </p:spTree>
    <p:extLst>
      <p:ext uri="{BB962C8B-B14F-4D97-AF65-F5344CB8AC3E}">
        <p14:creationId xmlns:p14="http://schemas.microsoft.com/office/powerpoint/2010/main" val="3650456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CAB4-6E18-FD48-A435-FC14944A4AA5}"/>
              </a:ext>
            </a:extLst>
          </p:cNvPr>
          <p:cNvSpPr>
            <a:spLocks noGrp="1"/>
          </p:cNvSpPr>
          <p:nvPr>
            <p:ph type="title"/>
          </p:nvPr>
        </p:nvSpPr>
        <p:spPr/>
        <p:txBody>
          <a:bodyPr/>
          <a:lstStyle/>
          <a:p>
            <a:r>
              <a:rPr lang="en-US" dirty="0"/>
              <a:t>Code Example random forest using iris</a:t>
            </a:r>
          </a:p>
        </p:txBody>
      </p:sp>
      <p:sp>
        <p:nvSpPr>
          <p:cNvPr id="3" name="Content Placeholder 2">
            <a:extLst>
              <a:ext uri="{FF2B5EF4-FFF2-40B4-BE49-F238E27FC236}">
                <a16:creationId xmlns:a16="http://schemas.microsoft.com/office/drawing/2014/main" id="{ED68666D-55A0-C84F-A319-A1E5ED40597B}"/>
              </a:ext>
            </a:extLst>
          </p:cNvPr>
          <p:cNvSpPr>
            <a:spLocks noGrp="1"/>
          </p:cNvSpPr>
          <p:nvPr>
            <p:ph sz="half" idx="1"/>
          </p:nvPr>
        </p:nvSpPr>
        <p:spPr/>
        <p:txBody>
          <a:bodyPr>
            <a:normAutofit fontScale="47500" lnSpcReduction="20000"/>
          </a:bodyPr>
          <a:lstStyle/>
          <a:p>
            <a:pPr marL="0" indent="0">
              <a:buNone/>
            </a:pPr>
            <a:r>
              <a:rPr lang="en-US" dirty="0"/>
              <a:t>data(iris); library(ggplot2)</a:t>
            </a:r>
          </a:p>
          <a:p>
            <a:pPr marL="0" indent="0">
              <a:buNone/>
            </a:pPr>
            <a:r>
              <a:rPr lang="en-US" dirty="0"/>
              <a:t>## build training and test data sets</a:t>
            </a:r>
          </a:p>
          <a:p>
            <a:pPr marL="0" indent="0">
              <a:buNone/>
            </a:pPr>
            <a:r>
              <a:rPr lang="en-US" dirty="0" err="1"/>
              <a:t>inTrain</a:t>
            </a:r>
            <a:r>
              <a:rPr lang="en-US" dirty="0"/>
              <a:t> &lt;- </a:t>
            </a:r>
            <a:r>
              <a:rPr lang="en-US" dirty="0" err="1"/>
              <a:t>createDataPartition</a:t>
            </a:r>
            <a:r>
              <a:rPr lang="en-US" dirty="0"/>
              <a:t>(y=</a:t>
            </a:r>
            <a:r>
              <a:rPr lang="en-US" dirty="0" err="1"/>
              <a:t>iris$Species</a:t>
            </a:r>
            <a:r>
              <a:rPr lang="en-US" dirty="0"/>
              <a:t>, p=0.7, list=FALSE)</a:t>
            </a:r>
          </a:p>
          <a:p>
            <a:pPr marL="0" indent="0">
              <a:buNone/>
            </a:pPr>
            <a:r>
              <a:rPr lang="en-US" dirty="0"/>
              <a:t>training&lt;-iris[</a:t>
            </a:r>
            <a:r>
              <a:rPr lang="en-US" dirty="0" err="1"/>
              <a:t>inTrain</a:t>
            </a:r>
            <a:r>
              <a:rPr lang="en-US" dirty="0"/>
              <a:t>,]; testing&lt;-iris(-</a:t>
            </a:r>
            <a:r>
              <a:rPr lang="en-US" dirty="0" err="1"/>
              <a:t>inTrain</a:t>
            </a:r>
            <a:r>
              <a:rPr lang="en-US" dirty="0"/>
              <a:t>,]</a:t>
            </a:r>
          </a:p>
          <a:p>
            <a:pPr marL="0" indent="0">
              <a:buNone/>
            </a:pPr>
            <a:r>
              <a:rPr lang="en-US" dirty="0"/>
              <a:t>library(caret); library(</a:t>
            </a:r>
            <a:r>
              <a:rPr lang="en-US" dirty="0" err="1"/>
              <a:t>randomForest</a:t>
            </a:r>
            <a:r>
              <a:rPr lang="en-US" dirty="0"/>
              <a:t>)</a:t>
            </a:r>
          </a:p>
          <a:p>
            <a:pPr marL="0" indent="0">
              <a:buNone/>
            </a:pPr>
            <a:r>
              <a:rPr lang="en-US" dirty="0" err="1"/>
              <a:t>modFit</a:t>
            </a:r>
            <a:r>
              <a:rPr lang="en-US" dirty="0"/>
              <a:t>&lt;-train(</a:t>
            </a:r>
            <a:r>
              <a:rPr lang="en-US" dirty="0" err="1"/>
              <a:t>Species~.,data</a:t>
            </a:r>
            <a:r>
              <a:rPr lang="en-US" dirty="0"/>
              <a:t>=</a:t>
            </a:r>
            <a:r>
              <a:rPr lang="en-US" dirty="0" err="1"/>
              <a:t>training,method</a:t>
            </a:r>
            <a:r>
              <a:rPr lang="en-US" dirty="0"/>
              <a:t>="</a:t>
            </a:r>
            <a:r>
              <a:rPr lang="en-US" dirty="0" err="1"/>
              <a:t>rf</a:t>
            </a:r>
            <a:r>
              <a:rPr lang="en-US" dirty="0"/>
              <a:t>",</a:t>
            </a:r>
            <a:r>
              <a:rPr lang="en-US" dirty="0" err="1"/>
              <a:t>prox</a:t>
            </a:r>
            <a:r>
              <a:rPr lang="en-US" dirty="0"/>
              <a:t>=TRUE)</a:t>
            </a:r>
          </a:p>
          <a:p>
            <a:pPr marL="0" indent="0">
              <a:buNone/>
            </a:pPr>
            <a:r>
              <a:rPr lang="en-US" dirty="0"/>
              <a:t>## use </a:t>
            </a:r>
            <a:r>
              <a:rPr lang="en-US" dirty="0">
                <a:solidFill>
                  <a:schemeClr val="accent1"/>
                </a:solidFill>
              </a:rPr>
              <a:t>Species</a:t>
            </a:r>
            <a:r>
              <a:rPr lang="en-US" dirty="0"/>
              <a:t> for the outcome and all other </a:t>
            </a:r>
            <a:r>
              <a:rPr lang="en-US" dirty="0" err="1"/>
              <a:t>vars</a:t>
            </a:r>
            <a:r>
              <a:rPr lang="en-US" dirty="0"/>
              <a:t> as predictors </a:t>
            </a:r>
          </a:p>
          <a:p>
            <a:pPr marL="0" indent="0">
              <a:buNone/>
            </a:pPr>
            <a:r>
              <a:rPr lang="en-US" dirty="0"/>
              <a:t>##</a:t>
            </a:r>
            <a:r>
              <a:rPr lang="en-US" dirty="0">
                <a:solidFill>
                  <a:schemeClr val="accent1"/>
                </a:solidFill>
              </a:rPr>
              <a:t> </a:t>
            </a:r>
            <a:r>
              <a:rPr lang="en-US" dirty="0" err="1">
                <a:solidFill>
                  <a:schemeClr val="accent1"/>
                </a:solidFill>
              </a:rPr>
              <a:t>rf</a:t>
            </a:r>
            <a:r>
              <a:rPr lang="en-US" dirty="0">
                <a:solidFill>
                  <a:schemeClr val="accent1"/>
                </a:solidFill>
              </a:rPr>
              <a:t> </a:t>
            </a:r>
            <a:r>
              <a:rPr lang="en-US" dirty="0"/>
              <a:t>refers to random forest</a:t>
            </a:r>
          </a:p>
          <a:p>
            <a:pPr marL="0" indent="0">
              <a:buNone/>
            </a:pPr>
            <a:r>
              <a:rPr lang="en-US" dirty="0"/>
              <a:t>## </a:t>
            </a:r>
            <a:r>
              <a:rPr lang="en-US" dirty="0" err="1">
                <a:solidFill>
                  <a:schemeClr val="accent1"/>
                </a:solidFill>
              </a:rPr>
              <a:t>prox</a:t>
            </a:r>
            <a:r>
              <a:rPr lang="en-US" dirty="0">
                <a:solidFill>
                  <a:schemeClr val="accent1"/>
                </a:solidFill>
              </a:rPr>
              <a:t>=TRUE </a:t>
            </a:r>
            <a:r>
              <a:rPr lang="en-US" dirty="0"/>
              <a:t>provides a little more information when building these </a:t>
            </a:r>
          </a:p>
          <a:p>
            <a:pPr marL="0" indent="0">
              <a:buNone/>
            </a:pPr>
            <a:r>
              <a:rPr lang="en-US" dirty="0" err="1"/>
              <a:t>modelsmodFit</a:t>
            </a:r>
            <a:endParaRPr lang="en-US" dirty="0"/>
          </a:p>
          <a:p>
            <a:pPr marL="0" indent="0">
              <a:buNone/>
            </a:pPr>
            <a:r>
              <a:rPr lang="en-US" dirty="0">
                <a:solidFill>
                  <a:schemeClr val="accent1"/>
                </a:solidFill>
              </a:rPr>
              <a:t>##---results –</a:t>
            </a:r>
          </a:p>
          <a:p>
            <a:pPr marL="0" indent="0">
              <a:buNone/>
            </a:pPr>
            <a:r>
              <a:rPr lang="en-US" dirty="0"/>
              <a:t>Random Forest 105 samples  </a:t>
            </a:r>
          </a:p>
          <a:p>
            <a:pPr marL="0" indent="0">
              <a:buNone/>
            </a:pPr>
            <a:r>
              <a:rPr lang="en-US" dirty="0"/>
              <a:t>4 predictor  </a:t>
            </a:r>
          </a:p>
          <a:p>
            <a:pPr marL="0" indent="0">
              <a:buNone/>
            </a:pPr>
            <a:r>
              <a:rPr lang="en-US" dirty="0"/>
              <a:t>3 classes: '</a:t>
            </a:r>
            <a:r>
              <a:rPr lang="en-US" dirty="0" err="1"/>
              <a:t>setosa</a:t>
            </a:r>
            <a:r>
              <a:rPr lang="en-US" dirty="0"/>
              <a:t>', 'versicolor', '</a:t>
            </a:r>
            <a:r>
              <a:rPr lang="en-US" dirty="0" err="1"/>
              <a:t>virginica</a:t>
            </a:r>
            <a:r>
              <a:rPr lang="en-US" dirty="0"/>
              <a:t>’ </a:t>
            </a:r>
          </a:p>
          <a:p>
            <a:pPr marL="0" indent="0">
              <a:buNone/>
            </a:pPr>
            <a:endParaRPr lang="en-US" dirty="0"/>
          </a:p>
          <a:p>
            <a:pPr marL="0" indent="0">
              <a:buNone/>
            </a:pPr>
            <a:r>
              <a:rPr lang="en-US" dirty="0">
                <a:solidFill>
                  <a:srgbClr val="FF0000"/>
                </a:solidFill>
              </a:rPr>
              <a:t>* This code is in the Weelk3-Lectures R note</a:t>
            </a:r>
          </a:p>
        </p:txBody>
      </p:sp>
      <p:sp>
        <p:nvSpPr>
          <p:cNvPr id="4" name="Content Placeholder 3">
            <a:extLst>
              <a:ext uri="{FF2B5EF4-FFF2-40B4-BE49-F238E27FC236}">
                <a16:creationId xmlns:a16="http://schemas.microsoft.com/office/drawing/2014/main" id="{8FCDD826-15C4-0742-98BF-22D733C49A14}"/>
              </a:ext>
            </a:extLst>
          </p:cNvPr>
          <p:cNvSpPr>
            <a:spLocks noGrp="1"/>
          </p:cNvSpPr>
          <p:nvPr>
            <p:ph sz="half" idx="2"/>
          </p:nvPr>
        </p:nvSpPr>
        <p:spPr/>
        <p:txBody>
          <a:bodyPr>
            <a:normAutofit fontScale="47500" lnSpcReduction="20000"/>
          </a:bodyPr>
          <a:lstStyle/>
          <a:p>
            <a:pPr marL="0" indent="0">
              <a:buNone/>
            </a:pPr>
            <a:r>
              <a:rPr lang="en-US" dirty="0">
                <a:solidFill>
                  <a:schemeClr val="accent1"/>
                </a:solidFill>
              </a:rPr>
              <a:t>--results (continued) </a:t>
            </a:r>
          </a:p>
          <a:p>
            <a:pPr marL="0" indent="0">
              <a:buNone/>
            </a:pPr>
            <a:r>
              <a:rPr lang="en-US" dirty="0"/>
              <a:t>## </a:t>
            </a:r>
            <a:r>
              <a:rPr lang="en-US" dirty="0" err="1"/>
              <a:t>mtry</a:t>
            </a:r>
            <a:r>
              <a:rPr lang="en-US" dirty="0"/>
              <a:t> = the number of repeated trees it's going to build  </a:t>
            </a:r>
          </a:p>
          <a:p>
            <a:pPr marL="0" indent="0">
              <a:buNone/>
            </a:pPr>
            <a:r>
              <a:rPr lang="en-US" dirty="0" err="1"/>
              <a:t>mtry</a:t>
            </a:r>
            <a:r>
              <a:rPr lang="en-US" dirty="0"/>
              <a:t>  Accuracy   Kappa</a:t>
            </a:r>
          </a:p>
          <a:p>
            <a:pPr marL="0" indent="0">
              <a:buNone/>
            </a:pPr>
            <a:r>
              <a:rPr lang="en-US" dirty="0"/>
              <a:t>  2     0.9511811  0.9252580</a:t>
            </a:r>
          </a:p>
          <a:p>
            <a:pPr marL="0" indent="0">
              <a:buNone/>
            </a:pPr>
            <a:r>
              <a:rPr lang="en-US" dirty="0"/>
              <a:t>  3     0.9501302  0.9234816</a:t>
            </a:r>
          </a:p>
          <a:p>
            <a:pPr marL="0" indent="0">
              <a:buNone/>
            </a:pPr>
            <a:r>
              <a:rPr lang="en-US" dirty="0"/>
              <a:t>  4     0.9514098  0.9254189</a:t>
            </a:r>
          </a:p>
          <a:p>
            <a:pPr marL="0" indent="0">
              <a:buNone/>
            </a:pPr>
            <a:r>
              <a:rPr lang="en-US" dirty="0"/>
              <a:t>Accuracy was used to select the optimal model using the largest value.</a:t>
            </a:r>
          </a:p>
          <a:p>
            <a:pPr marL="0" indent="0">
              <a:buNone/>
            </a:pPr>
            <a:r>
              <a:rPr lang="en-US" dirty="0"/>
              <a:t>The final value used for e model was </a:t>
            </a:r>
            <a:r>
              <a:rPr lang="en-US" dirty="0" err="1"/>
              <a:t>mtry</a:t>
            </a:r>
            <a:r>
              <a:rPr lang="en-US" dirty="0"/>
              <a:t> = 4.</a:t>
            </a:r>
          </a:p>
          <a:p>
            <a:pPr marL="0" indent="0">
              <a:buNone/>
            </a:pPr>
            <a:r>
              <a:rPr lang="en-US" dirty="0"/>
              <a:t>I can look at the output of a specific tree thusly:</a:t>
            </a:r>
          </a:p>
          <a:p>
            <a:pPr marL="0" indent="0">
              <a:buNone/>
            </a:pPr>
            <a:r>
              <a:rPr lang="en-US" dirty="0" err="1"/>
              <a:t>getTree</a:t>
            </a:r>
            <a:r>
              <a:rPr lang="en-US" dirty="0"/>
              <a:t>(</a:t>
            </a:r>
            <a:r>
              <a:rPr lang="en-US" dirty="0" err="1"/>
              <a:t>modFit$finalModel,k</a:t>
            </a:r>
            <a:r>
              <a:rPr lang="en-US" dirty="0"/>
              <a:t>=2)</a:t>
            </a:r>
          </a:p>
          <a:p>
            <a:pPr marL="0" indent="0">
              <a:buNone/>
            </a:pPr>
            <a:r>
              <a:rPr lang="en-US" dirty="0"/>
              <a:t>## here I'm calling for the 2nd tree out (k=2)</a:t>
            </a:r>
          </a:p>
          <a:p>
            <a:pPr marL="0" indent="0">
              <a:buNone/>
            </a:pPr>
            <a:r>
              <a:rPr lang="en-US" dirty="0"/>
              <a:t>In the output each of the rows refers to a particular split</a:t>
            </a:r>
          </a:p>
          <a:p>
            <a:pPr marL="0" indent="0">
              <a:buNone/>
            </a:pPr>
            <a:endParaRPr lang="en-US" dirty="0"/>
          </a:p>
        </p:txBody>
      </p:sp>
    </p:spTree>
    <p:extLst>
      <p:ext uri="{BB962C8B-B14F-4D97-AF65-F5344CB8AC3E}">
        <p14:creationId xmlns:p14="http://schemas.microsoft.com/office/powerpoint/2010/main" val="4283445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181CD-BD67-8440-9895-BE722FF64E28}"/>
              </a:ext>
            </a:extLst>
          </p:cNvPr>
          <p:cNvSpPr>
            <a:spLocks noGrp="1"/>
          </p:cNvSpPr>
          <p:nvPr>
            <p:ph type="title"/>
          </p:nvPr>
        </p:nvSpPr>
        <p:spPr/>
        <p:txBody>
          <a:bodyPr/>
          <a:lstStyle/>
          <a:p>
            <a:r>
              <a:rPr lang="en-US" dirty="0"/>
              <a:t>Random Forest Class “Centers”</a:t>
            </a:r>
          </a:p>
        </p:txBody>
      </p:sp>
      <p:sp>
        <p:nvSpPr>
          <p:cNvPr id="3" name="Content Placeholder 2">
            <a:extLst>
              <a:ext uri="{FF2B5EF4-FFF2-40B4-BE49-F238E27FC236}">
                <a16:creationId xmlns:a16="http://schemas.microsoft.com/office/drawing/2014/main" id="{F258B106-8708-7D4A-9610-E2C0AA604CC8}"/>
              </a:ext>
            </a:extLst>
          </p:cNvPr>
          <p:cNvSpPr>
            <a:spLocks noGrp="1"/>
          </p:cNvSpPr>
          <p:nvPr>
            <p:ph sz="half" idx="1"/>
          </p:nvPr>
        </p:nvSpPr>
        <p:spPr/>
        <p:txBody>
          <a:bodyPr>
            <a:normAutofit fontScale="62500" lnSpcReduction="20000"/>
          </a:bodyPr>
          <a:lstStyle/>
          <a:p>
            <a:r>
              <a:rPr lang="en-US" dirty="0"/>
              <a:t>You can use centers information to see what the predictions would be for the center of the class predictions. </a:t>
            </a:r>
          </a:p>
          <a:p>
            <a:r>
              <a:rPr lang="en-US" dirty="0"/>
              <a:t>So I'm looking at two particular variables. The petal length and the petal width. </a:t>
            </a:r>
          </a:p>
          <a:p>
            <a:r>
              <a:rPr lang="en-US" dirty="0"/>
              <a:t>So I plotted petal width on the X axis and petal length on the Y axis. </a:t>
            </a:r>
          </a:p>
          <a:p>
            <a:r>
              <a:rPr lang="en-US" dirty="0"/>
              <a:t>I then get the class centers. </a:t>
            </a:r>
          </a:p>
          <a:p>
            <a:r>
              <a:rPr lang="en-US" dirty="0"/>
              <a:t>So these are going to be the </a:t>
            </a:r>
            <a:r>
              <a:rPr lang="en-US" dirty="0">
                <a:solidFill>
                  <a:schemeClr val="accent1"/>
                </a:solidFill>
              </a:rPr>
              <a:t>centers for the predicted values. </a:t>
            </a:r>
          </a:p>
          <a:p>
            <a:r>
              <a:rPr lang="en-US" dirty="0"/>
              <a:t>So I'm going to send in the model fit, and I'm going to give it this </a:t>
            </a:r>
            <a:r>
              <a:rPr lang="en-US" dirty="0" err="1">
                <a:solidFill>
                  <a:schemeClr val="accent1"/>
                </a:solidFill>
              </a:rPr>
              <a:t>prox</a:t>
            </a:r>
            <a:r>
              <a:rPr lang="en-US" dirty="0"/>
              <a:t> variable which we asked for in the previous fitting. And when I'm going to tell it we're looking at the </a:t>
            </a:r>
            <a:r>
              <a:rPr lang="en-US" dirty="0">
                <a:solidFill>
                  <a:schemeClr val="accent1"/>
                </a:solidFill>
              </a:rPr>
              <a:t>training data set</a:t>
            </a:r>
            <a:r>
              <a:rPr lang="en-US" dirty="0"/>
              <a:t>. And so that gives us the class centers. </a:t>
            </a:r>
          </a:p>
          <a:p>
            <a:r>
              <a:rPr lang="en-US" dirty="0"/>
              <a:t>We can then plot those class centers to see where they fall in the data. So now, I've created the centers data set, as well as the species data set.</a:t>
            </a:r>
          </a:p>
        </p:txBody>
      </p:sp>
      <p:sp>
        <p:nvSpPr>
          <p:cNvPr id="4" name="Content Placeholder 3">
            <a:extLst>
              <a:ext uri="{FF2B5EF4-FFF2-40B4-BE49-F238E27FC236}">
                <a16:creationId xmlns:a16="http://schemas.microsoft.com/office/drawing/2014/main" id="{C4DBDF36-2757-A140-9578-479470E8565C}"/>
              </a:ext>
            </a:extLst>
          </p:cNvPr>
          <p:cNvSpPr>
            <a:spLocks noGrp="1"/>
          </p:cNvSpPr>
          <p:nvPr>
            <p:ph sz="half" idx="2"/>
          </p:nvPr>
        </p:nvSpPr>
        <p:spPr>
          <a:xfrm>
            <a:off x="6537960" y="2045081"/>
            <a:ext cx="5181600" cy="2307463"/>
          </a:xfrm>
        </p:spPr>
        <p:txBody>
          <a:bodyPr>
            <a:noAutofit/>
          </a:bodyPr>
          <a:lstStyle/>
          <a:p>
            <a:pPr>
              <a:lnSpc>
                <a:spcPct val="150000"/>
              </a:lnSpc>
              <a:spcBef>
                <a:spcPts val="0"/>
              </a:spcBef>
            </a:pPr>
            <a:r>
              <a:rPr lang="en-US" sz="1600" dirty="0" err="1">
                <a:solidFill>
                  <a:schemeClr val="accent1"/>
                </a:solidFill>
              </a:rPr>
              <a:t>irisP</a:t>
            </a:r>
            <a:r>
              <a:rPr lang="en-US" sz="1600" dirty="0">
                <a:solidFill>
                  <a:schemeClr val="accent1"/>
                </a:solidFill>
              </a:rPr>
              <a:t> &lt;- </a:t>
            </a:r>
            <a:r>
              <a:rPr lang="en-US" sz="1600" dirty="0" err="1">
                <a:solidFill>
                  <a:schemeClr val="accent1"/>
                </a:solidFill>
              </a:rPr>
              <a:t>classCenter</a:t>
            </a:r>
            <a:r>
              <a:rPr lang="en-US" sz="1600" dirty="0">
                <a:solidFill>
                  <a:schemeClr val="accent1"/>
                </a:solidFill>
              </a:rPr>
              <a:t>(training[,c(3,4)], </a:t>
            </a:r>
            <a:r>
              <a:rPr lang="en-US" sz="1600" dirty="0" err="1">
                <a:solidFill>
                  <a:schemeClr val="accent1"/>
                </a:solidFill>
              </a:rPr>
              <a:t>training$Species</a:t>
            </a:r>
            <a:r>
              <a:rPr lang="en-US" sz="1600" dirty="0">
                <a:solidFill>
                  <a:schemeClr val="accent1"/>
                </a:solidFill>
              </a:rPr>
              <a:t>, </a:t>
            </a:r>
            <a:r>
              <a:rPr lang="en-US" sz="1600" dirty="0" err="1">
                <a:solidFill>
                  <a:schemeClr val="accent1"/>
                </a:solidFill>
              </a:rPr>
              <a:t>modFit$finalModel$prox</a:t>
            </a:r>
            <a:r>
              <a:rPr lang="en-US" sz="1600" dirty="0">
                <a:solidFill>
                  <a:schemeClr val="accent1"/>
                </a:solidFill>
              </a:rPr>
              <a:t>)</a:t>
            </a:r>
          </a:p>
          <a:p>
            <a:pPr>
              <a:lnSpc>
                <a:spcPct val="150000"/>
              </a:lnSpc>
              <a:spcBef>
                <a:spcPts val="0"/>
              </a:spcBef>
            </a:pPr>
            <a:r>
              <a:rPr lang="en-US" sz="1600" dirty="0" err="1">
                <a:solidFill>
                  <a:schemeClr val="accent1"/>
                </a:solidFill>
              </a:rPr>
              <a:t>irisP</a:t>
            </a:r>
            <a:r>
              <a:rPr lang="en-US" sz="1600" dirty="0">
                <a:solidFill>
                  <a:schemeClr val="accent1"/>
                </a:solidFill>
              </a:rPr>
              <a:t> &lt;- </a:t>
            </a:r>
            <a:r>
              <a:rPr lang="en-US" sz="1600" dirty="0" err="1">
                <a:solidFill>
                  <a:schemeClr val="accent1"/>
                </a:solidFill>
              </a:rPr>
              <a:t>as.data.frame</a:t>
            </a:r>
            <a:r>
              <a:rPr lang="en-US" sz="1600" dirty="0">
                <a:solidFill>
                  <a:schemeClr val="accent1"/>
                </a:solidFill>
              </a:rPr>
              <a:t>(</a:t>
            </a:r>
            <a:r>
              <a:rPr lang="en-US" sz="1600" dirty="0" err="1">
                <a:solidFill>
                  <a:schemeClr val="accent1"/>
                </a:solidFill>
              </a:rPr>
              <a:t>irisP</a:t>
            </a:r>
            <a:r>
              <a:rPr lang="en-US" sz="1600" dirty="0">
                <a:solidFill>
                  <a:schemeClr val="accent1"/>
                </a:solidFill>
              </a:rPr>
              <a:t>)  ## the centers dataset</a:t>
            </a:r>
          </a:p>
          <a:p>
            <a:pPr>
              <a:lnSpc>
                <a:spcPct val="150000"/>
              </a:lnSpc>
              <a:spcBef>
                <a:spcPts val="0"/>
              </a:spcBef>
            </a:pPr>
            <a:r>
              <a:rPr lang="en-US" sz="1600" dirty="0" err="1">
                <a:solidFill>
                  <a:schemeClr val="accent1"/>
                </a:solidFill>
              </a:rPr>
              <a:t>irisP$Species</a:t>
            </a:r>
            <a:r>
              <a:rPr lang="en-US" sz="1600" dirty="0">
                <a:solidFill>
                  <a:schemeClr val="accent1"/>
                </a:solidFill>
              </a:rPr>
              <a:t> &lt;- </a:t>
            </a:r>
            <a:r>
              <a:rPr lang="en-US" sz="1600" dirty="0" err="1">
                <a:solidFill>
                  <a:schemeClr val="accent1"/>
                </a:solidFill>
              </a:rPr>
              <a:t>rownames</a:t>
            </a:r>
            <a:r>
              <a:rPr lang="en-US" sz="1600" dirty="0">
                <a:solidFill>
                  <a:schemeClr val="accent1"/>
                </a:solidFill>
              </a:rPr>
              <a:t>(</a:t>
            </a:r>
            <a:r>
              <a:rPr lang="en-US" sz="1600" dirty="0" err="1">
                <a:solidFill>
                  <a:schemeClr val="accent1"/>
                </a:solidFill>
              </a:rPr>
              <a:t>irisP</a:t>
            </a:r>
            <a:r>
              <a:rPr lang="en-US" sz="1600" dirty="0">
                <a:solidFill>
                  <a:schemeClr val="accent1"/>
                </a:solidFill>
              </a:rPr>
              <a:t>) ## the Species dataset</a:t>
            </a:r>
          </a:p>
        </p:txBody>
      </p:sp>
      <p:sp>
        <p:nvSpPr>
          <p:cNvPr id="5" name="Rectangle 4">
            <a:extLst>
              <a:ext uri="{FF2B5EF4-FFF2-40B4-BE49-F238E27FC236}">
                <a16:creationId xmlns:a16="http://schemas.microsoft.com/office/drawing/2014/main" id="{31B79FF4-C019-454A-94D8-340EE1EA831D}"/>
              </a:ext>
            </a:extLst>
          </p:cNvPr>
          <p:cNvSpPr/>
          <p:nvPr/>
        </p:nvSpPr>
        <p:spPr>
          <a:xfrm>
            <a:off x="838200" y="1204159"/>
            <a:ext cx="3267305" cy="369332"/>
          </a:xfrm>
          <a:prstGeom prst="rect">
            <a:avLst/>
          </a:prstGeom>
        </p:spPr>
        <p:txBody>
          <a:bodyPr wrap="none">
            <a:spAutoFit/>
          </a:bodyPr>
          <a:lstStyle/>
          <a:p>
            <a:r>
              <a:rPr lang="en-US" dirty="0">
                <a:solidFill>
                  <a:schemeClr val="accent1"/>
                </a:solidFill>
              </a:rPr>
              <a:t>centers for the predicted values. </a:t>
            </a:r>
            <a:endParaRPr lang="en-US" dirty="0"/>
          </a:p>
        </p:txBody>
      </p:sp>
    </p:spTree>
    <p:extLst>
      <p:ext uri="{BB962C8B-B14F-4D97-AF65-F5344CB8AC3E}">
        <p14:creationId xmlns:p14="http://schemas.microsoft.com/office/powerpoint/2010/main" val="61357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E416-DFD8-B643-B273-2FB18675E17A}"/>
              </a:ext>
            </a:extLst>
          </p:cNvPr>
          <p:cNvSpPr>
            <a:spLocks noGrp="1"/>
          </p:cNvSpPr>
          <p:nvPr>
            <p:ph type="title"/>
          </p:nvPr>
        </p:nvSpPr>
        <p:spPr/>
        <p:txBody>
          <a:bodyPr/>
          <a:lstStyle/>
          <a:p>
            <a:r>
              <a:rPr lang="en-US" dirty="0"/>
              <a:t>Plotting random forest centers</a:t>
            </a:r>
          </a:p>
        </p:txBody>
      </p:sp>
      <p:sp>
        <p:nvSpPr>
          <p:cNvPr id="3" name="Content Placeholder 2">
            <a:extLst>
              <a:ext uri="{FF2B5EF4-FFF2-40B4-BE49-F238E27FC236}">
                <a16:creationId xmlns:a16="http://schemas.microsoft.com/office/drawing/2014/main" id="{84CDD8CE-76E4-B14A-BC0C-1612795733B7}"/>
              </a:ext>
            </a:extLst>
          </p:cNvPr>
          <p:cNvSpPr>
            <a:spLocks noGrp="1"/>
          </p:cNvSpPr>
          <p:nvPr>
            <p:ph sz="half" idx="1"/>
          </p:nvPr>
        </p:nvSpPr>
        <p:spPr/>
        <p:txBody>
          <a:bodyPr>
            <a:normAutofit fontScale="62500" lnSpcReduction="20000"/>
          </a:bodyPr>
          <a:lstStyle/>
          <a:p>
            <a:r>
              <a:rPr lang="en-US" dirty="0"/>
              <a:t>And what I'm going to do is plot petal width versus petal length. </a:t>
            </a:r>
          </a:p>
          <a:p>
            <a:r>
              <a:rPr lang="en-US" dirty="0"/>
              <a:t>And I'm going to color it by species in the training data. That's what I did with this </a:t>
            </a:r>
            <a:r>
              <a:rPr lang="en-US" dirty="0" err="1"/>
              <a:t>qplot</a:t>
            </a:r>
            <a:r>
              <a:rPr lang="en-US" dirty="0"/>
              <a:t> command. </a:t>
            </a:r>
          </a:p>
          <a:p>
            <a:r>
              <a:rPr lang="en-US" dirty="0"/>
              <a:t>Then I'm going to add points on top of that. That are the petal width and petal length, corresponding to the color being the species, and now I am using it from the </a:t>
            </a:r>
            <a:r>
              <a:rPr lang="en-US" dirty="0" err="1"/>
              <a:t>irsP</a:t>
            </a:r>
            <a:r>
              <a:rPr lang="en-US" dirty="0"/>
              <a:t> which is the centers of the data set. </a:t>
            </a:r>
          </a:p>
          <a:p>
            <a:r>
              <a:rPr lang="en-US" dirty="0"/>
              <a:t>So what you can see is each dot here represents an observation. </a:t>
            </a:r>
          </a:p>
          <a:p>
            <a:r>
              <a:rPr lang="en-US" dirty="0"/>
              <a:t>And the x's show the color center, or the observation centers for each of the different predictions. </a:t>
            </a:r>
          </a:p>
          <a:p>
            <a:r>
              <a:rPr lang="en-US" dirty="0"/>
              <a:t>So you can see that we predict the, each species has a prediction for these two variables that's right in the center of the cloud of points corresponding to that particular species. </a:t>
            </a:r>
          </a:p>
        </p:txBody>
      </p:sp>
      <p:sp>
        <p:nvSpPr>
          <p:cNvPr id="4" name="Content Placeholder 3">
            <a:extLst>
              <a:ext uri="{FF2B5EF4-FFF2-40B4-BE49-F238E27FC236}">
                <a16:creationId xmlns:a16="http://schemas.microsoft.com/office/drawing/2014/main" id="{DDB1F025-ABB1-034E-9B45-069B122D13B9}"/>
              </a:ext>
            </a:extLst>
          </p:cNvPr>
          <p:cNvSpPr>
            <a:spLocks noGrp="1"/>
          </p:cNvSpPr>
          <p:nvPr>
            <p:ph sz="half" idx="2"/>
          </p:nvPr>
        </p:nvSpPr>
        <p:spPr>
          <a:xfrm>
            <a:off x="6172200" y="1825625"/>
            <a:ext cx="5181600" cy="1527175"/>
          </a:xfrm>
        </p:spPr>
        <p:txBody>
          <a:bodyPr>
            <a:normAutofit fontScale="62500" lnSpcReduction="20000"/>
          </a:bodyPr>
          <a:lstStyle/>
          <a:p>
            <a:r>
              <a:rPr lang="en-US" dirty="0">
                <a:solidFill>
                  <a:schemeClr val="accent1"/>
                </a:solidFill>
              </a:rPr>
              <a:t>p &lt;- </a:t>
            </a:r>
            <a:r>
              <a:rPr lang="en-US" dirty="0" err="1">
                <a:solidFill>
                  <a:schemeClr val="accent1"/>
                </a:solidFill>
              </a:rPr>
              <a:t>qplot</a:t>
            </a:r>
            <a:r>
              <a:rPr lang="en-US" dirty="0">
                <a:solidFill>
                  <a:schemeClr val="accent1"/>
                </a:solidFill>
              </a:rPr>
              <a:t>(</a:t>
            </a:r>
            <a:r>
              <a:rPr lang="en-US" dirty="0" err="1">
                <a:solidFill>
                  <a:schemeClr val="accent1"/>
                </a:solidFill>
              </a:rPr>
              <a:t>Petal.Width</a:t>
            </a:r>
            <a:r>
              <a:rPr lang="en-US" dirty="0">
                <a:solidFill>
                  <a:schemeClr val="accent1"/>
                </a:solidFill>
              </a:rPr>
              <a:t>, </a:t>
            </a:r>
            <a:r>
              <a:rPr lang="en-US" dirty="0" err="1">
                <a:solidFill>
                  <a:schemeClr val="accent1"/>
                </a:solidFill>
              </a:rPr>
              <a:t>Petal.Length</a:t>
            </a:r>
            <a:r>
              <a:rPr lang="en-US" dirty="0">
                <a:solidFill>
                  <a:schemeClr val="accent1"/>
                </a:solidFill>
              </a:rPr>
              <a:t>, col=</a:t>
            </a:r>
            <a:r>
              <a:rPr lang="en-US" dirty="0" err="1">
                <a:solidFill>
                  <a:schemeClr val="accent1"/>
                </a:solidFill>
              </a:rPr>
              <a:t>Species,data</a:t>
            </a:r>
            <a:r>
              <a:rPr lang="en-US" dirty="0">
                <a:solidFill>
                  <a:schemeClr val="accent1"/>
                </a:solidFill>
              </a:rPr>
              <a:t>=training)</a:t>
            </a:r>
          </a:p>
          <a:p>
            <a:r>
              <a:rPr lang="en-US" dirty="0">
                <a:solidFill>
                  <a:schemeClr val="accent1"/>
                </a:solidFill>
              </a:rPr>
              <a:t>p + </a:t>
            </a:r>
            <a:r>
              <a:rPr lang="en-US" dirty="0" err="1">
                <a:solidFill>
                  <a:schemeClr val="accent1"/>
                </a:solidFill>
              </a:rPr>
              <a:t>geom_point</a:t>
            </a:r>
            <a:r>
              <a:rPr lang="en-US" dirty="0">
                <a:solidFill>
                  <a:schemeClr val="accent1"/>
                </a:solidFill>
              </a:rPr>
              <a:t>(</a:t>
            </a:r>
            <a:r>
              <a:rPr lang="en-US" dirty="0" err="1">
                <a:solidFill>
                  <a:schemeClr val="accent1"/>
                </a:solidFill>
              </a:rPr>
              <a:t>aes</a:t>
            </a:r>
            <a:r>
              <a:rPr lang="en-US" dirty="0">
                <a:solidFill>
                  <a:schemeClr val="accent1"/>
                </a:solidFill>
              </a:rPr>
              <a:t>(x=</a:t>
            </a:r>
            <a:r>
              <a:rPr lang="en-US" dirty="0" err="1">
                <a:solidFill>
                  <a:schemeClr val="accent1"/>
                </a:solidFill>
              </a:rPr>
              <a:t>Petal.Width,y</a:t>
            </a:r>
            <a:r>
              <a:rPr lang="en-US" dirty="0">
                <a:solidFill>
                  <a:schemeClr val="accent1"/>
                </a:solidFill>
              </a:rPr>
              <a:t>=</a:t>
            </a:r>
            <a:r>
              <a:rPr lang="en-US" dirty="0" err="1">
                <a:solidFill>
                  <a:schemeClr val="accent1"/>
                </a:solidFill>
              </a:rPr>
              <a:t>Petal.Length,col</a:t>
            </a:r>
            <a:r>
              <a:rPr lang="en-US" dirty="0">
                <a:solidFill>
                  <a:schemeClr val="accent1"/>
                </a:solidFill>
              </a:rPr>
              <a:t>=Species),size=5,shape=4,data=</a:t>
            </a:r>
            <a:r>
              <a:rPr lang="en-US" dirty="0" err="1">
                <a:solidFill>
                  <a:schemeClr val="accent1"/>
                </a:solidFill>
              </a:rPr>
              <a:t>irisP</a:t>
            </a:r>
            <a:r>
              <a:rPr lang="en-US" dirty="0">
                <a:solidFill>
                  <a:schemeClr val="accent1"/>
                </a:solidFill>
              </a:rPr>
              <a:t>)</a:t>
            </a:r>
          </a:p>
          <a:p>
            <a:endParaRPr lang="en-US" dirty="0"/>
          </a:p>
        </p:txBody>
      </p:sp>
      <p:pic>
        <p:nvPicPr>
          <p:cNvPr id="6" name="Picture 5">
            <a:extLst>
              <a:ext uri="{FF2B5EF4-FFF2-40B4-BE49-F238E27FC236}">
                <a16:creationId xmlns:a16="http://schemas.microsoft.com/office/drawing/2014/main" id="{FB2DB893-7BEB-ED4A-9558-19A2A3C38BC8}"/>
              </a:ext>
            </a:extLst>
          </p:cNvPr>
          <p:cNvPicPr>
            <a:picLocks noChangeAspect="1"/>
          </p:cNvPicPr>
          <p:nvPr/>
        </p:nvPicPr>
        <p:blipFill>
          <a:blip r:embed="rId2"/>
          <a:stretch>
            <a:fillRect/>
          </a:stretch>
        </p:blipFill>
        <p:spPr>
          <a:xfrm>
            <a:off x="6607877" y="3029593"/>
            <a:ext cx="4060123" cy="3497165"/>
          </a:xfrm>
          <a:prstGeom prst="rect">
            <a:avLst/>
          </a:prstGeom>
        </p:spPr>
      </p:pic>
    </p:spTree>
    <p:extLst>
      <p:ext uri="{BB962C8B-B14F-4D97-AF65-F5344CB8AC3E}">
        <p14:creationId xmlns:p14="http://schemas.microsoft.com/office/powerpoint/2010/main" val="3970030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3AFA-8C5F-4B41-8547-E410A2430848}"/>
              </a:ext>
            </a:extLst>
          </p:cNvPr>
          <p:cNvSpPr>
            <a:spLocks noGrp="1"/>
          </p:cNvSpPr>
          <p:nvPr>
            <p:ph type="title"/>
          </p:nvPr>
        </p:nvSpPr>
        <p:spPr/>
        <p:txBody>
          <a:bodyPr/>
          <a:lstStyle/>
          <a:p>
            <a:r>
              <a:rPr lang="en-US" dirty="0"/>
              <a:t>Predict Random Forest</a:t>
            </a:r>
          </a:p>
        </p:txBody>
      </p:sp>
      <p:sp>
        <p:nvSpPr>
          <p:cNvPr id="3" name="Content Placeholder 2">
            <a:extLst>
              <a:ext uri="{FF2B5EF4-FFF2-40B4-BE49-F238E27FC236}">
                <a16:creationId xmlns:a16="http://schemas.microsoft.com/office/drawing/2014/main" id="{31A5F44F-74A4-7D44-BD39-6AB02886C300}"/>
              </a:ext>
            </a:extLst>
          </p:cNvPr>
          <p:cNvSpPr>
            <a:spLocks noGrp="1"/>
          </p:cNvSpPr>
          <p:nvPr>
            <p:ph sz="half" idx="1"/>
          </p:nvPr>
        </p:nvSpPr>
        <p:spPr/>
        <p:txBody>
          <a:bodyPr/>
          <a:lstStyle/>
          <a:p>
            <a:r>
              <a:rPr lang="en-US" dirty="0"/>
              <a:t>Predict new values using the predict function</a:t>
            </a:r>
          </a:p>
          <a:p>
            <a:pPr marL="0" indent="0">
              <a:buNone/>
            </a:pPr>
            <a:r>
              <a:rPr lang="en-US" sz="2000" dirty="0" err="1">
                <a:solidFill>
                  <a:schemeClr val="accent1"/>
                </a:solidFill>
              </a:rPr>
              <a:t>pred</a:t>
            </a:r>
            <a:r>
              <a:rPr lang="en-US" sz="2000" dirty="0">
                <a:solidFill>
                  <a:schemeClr val="accent1"/>
                </a:solidFill>
              </a:rPr>
              <a:t> &lt;- predict(</a:t>
            </a:r>
            <a:r>
              <a:rPr lang="en-US" sz="2000" dirty="0" err="1">
                <a:solidFill>
                  <a:schemeClr val="accent1"/>
                </a:solidFill>
              </a:rPr>
              <a:t>modFit,testing</a:t>
            </a:r>
            <a:r>
              <a:rPr lang="en-US" sz="2000" dirty="0">
                <a:solidFill>
                  <a:schemeClr val="accent1"/>
                </a:solidFill>
              </a:rPr>
              <a:t>)</a:t>
            </a:r>
          </a:p>
          <a:p>
            <a:pPr marL="0" indent="0">
              <a:buNone/>
            </a:pPr>
            <a:r>
              <a:rPr lang="en-US" sz="2000" dirty="0" err="1">
                <a:solidFill>
                  <a:schemeClr val="accent1"/>
                </a:solidFill>
              </a:rPr>
              <a:t>testing$predRight</a:t>
            </a:r>
            <a:r>
              <a:rPr lang="en-US" sz="2000" dirty="0">
                <a:solidFill>
                  <a:schemeClr val="accent1"/>
                </a:solidFill>
              </a:rPr>
              <a:t> &lt;- </a:t>
            </a:r>
            <a:r>
              <a:rPr lang="en-US" sz="2000" dirty="0" err="1">
                <a:solidFill>
                  <a:schemeClr val="accent1"/>
                </a:solidFill>
              </a:rPr>
              <a:t>pred</a:t>
            </a:r>
            <a:r>
              <a:rPr lang="en-US" sz="2000" dirty="0">
                <a:solidFill>
                  <a:schemeClr val="accent1"/>
                </a:solidFill>
              </a:rPr>
              <a:t>==</a:t>
            </a:r>
            <a:r>
              <a:rPr lang="en-US" sz="2000" dirty="0" err="1">
                <a:solidFill>
                  <a:schemeClr val="accent1"/>
                </a:solidFill>
              </a:rPr>
              <a:t>testing$Species</a:t>
            </a:r>
            <a:endParaRPr lang="en-US" sz="2000" dirty="0">
              <a:solidFill>
                <a:schemeClr val="accent1"/>
              </a:solidFill>
            </a:endParaRPr>
          </a:p>
          <a:p>
            <a:pPr marL="0" indent="0">
              <a:buNone/>
            </a:pPr>
            <a:r>
              <a:rPr lang="en-US" sz="2000" dirty="0">
                <a:solidFill>
                  <a:schemeClr val="accent1"/>
                </a:solidFill>
              </a:rPr>
              <a:t>table(</a:t>
            </a:r>
            <a:r>
              <a:rPr lang="en-US" sz="2000" dirty="0" err="1">
                <a:solidFill>
                  <a:schemeClr val="accent1"/>
                </a:solidFill>
              </a:rPr>
              <a:t>pred,testing$Species</a:t>
            </a:r>
            <a:r>
              <a:rPr lang="en-US" sz="2000" dirty="0">
                <a:solidFill>
                  <a:schemeClr val="accent1"/>
                </a:solidFill>
              </a:rPr>
              <a:t>)</a:t>
            </a:r>
          </a:p>
          <a:p>
            <a:pPr marL="0" indent="0">
              <a:buNone/>
            </a:pPr>
            <a:endParaRPr lang="en-US" sz="2000" dirty="0">
              <a:solidFill>
                <a:schemeClr val="accent1"/>
              </a:solidFill>
            </a:endParaRPr>
          </a:p>
          <a:p>
            <a:pPr marL="0" indent="0">
              <a:buNone/>
            </a:pPr>
            <a:r>
              <a:rPr lang="en-US" dirty="0"/>
              <a:t>I can then check to see what I missed…</a:t>
            </a:r>
          </a:p>
          <a:p>
            <a:pPr marL="0" indent="0">
              <a:buNone/>
            </a:pPr>
            <a:r>
              <a:rPr lang="en-US" sz="1200" dirty="0" err="1">
                <a:solidFill>
                  <a:schemeClr val="accent1"/>
                </a:solidFill>
              </a:rPr>
              <a:t>qplot</a:t>
            </a:r>
            <a:r>
              <a:rPr lang="en-US" sz="1200" dirty="0">
                <a:solidFill>
                  <a:schemeClr val="accent1"/>
                </a:solidFill>
              </a:rPr>
              <a:t>(</a:t>
            </a:r>
            <a:r>
              <a:rPr lang="en-US" sz="1200" dirty="0" err="1">
                <a:solidFill>
                  <a:schemeClr val="accent1"/>
                </a:solidFill>
              </a:rPr>
              <a:t>Petal.Width,Petal.Length,colour</a:t>
            </a:r>
            <a:r>
              <a:rPr lang="en-US" sz="1200" dirty="0">
                <a:solidFill>
                  <a:schemeClr val="accent1"/>
                </a:solidFill>
              </a:rPr>
              <a:t>=</a:t>
            </a:r>
            <a:r>
              <a:rPr lang="en-US" sz="1200" dirty="0" err="1">
                <a:solidFill>
                  <a:schemeClr val="accent1"/>
                </a:solidFill>
              </a:rPr>
              <a:t>predRight,data</a:t>
            </a:r>
            <a:r>
              <a:rPr lang="en-US" sz="1200" dirty="0">
                <a:solidFill>
                  <a:schemeClr val="accent1"/>
                </a:solidFill>
              </a:rPr>
              <a:t>=</a:t>
            </a:r>
            <a:r>
              <a:rPr lang="en-US" sz="1200" dirty="0" err="1">
                <a:solidFill>
                  <a:schemeClr val="accent1"/>
                </a:solidFill>
              </a:rPr>
              <a:t>testing,main</a:t>
            </a:r>
            <a:r>
              <a:rPr lang="en-US" sz="1200" dirty="0">
                <a:solidFill>
                  <a:schemeClr val="accent1"/>
                </a:solidFill>
              </a:rPr>
              <a:t>="new data Predictions")</a:t>
            </a:r>
          </a:p>
        </p:txBody>
      </p:sp>
      <p:sp>
        <p:nvSpPr>
          <p:cNvPr id="4" name="Content Placeholder 3">
            <a:extLst>
              <a:ext uri="{FF2B5EF4-FFF2-40B4-BE49-F238E27FC236}">
                <a16:creationId xmlns:a16="http://schemas.microsoft.com/office/drawing/2014/main" id="{54E47511-3C62-EF4A-82D7-D3E19161A9E6}"/>
              </a:ext>
            </a:extLst>
          </p:cNvPr>
          <p:cNvSpPr>
            <a:spLocks noGrp="1"/>
          </p:cNvSpPr>
          <p:nvPr>
            <p:ph sz="half" idx="2"/>
          </p:nvPr>
        </p:nvSpPr>
        <p:spPr/>
        <p:txBody>
          <a:bodyPr>
            <a:normAutofit/>
          </a:bodyPr>
          <a:lstStyle/>
          <a:p>
            <a:pPr marL="0" indent="0">
              <a:buNone/>
            </a:pPr>
            <a:r>
              <a:rPr lang="en-US" sz="1600" b="1" dirty="0"/>
              <a:t>--- Results ---</a:t>
            </a:r>
          </a:p>
          <a:p>
            <a:pPr marL="0" indent="0">
              <a:buNone/>
            </a:pPr>
            <a:r>
              <a:rPr lang="en-US" sz="1600" dirty="0" err="1"/>
              <a:t>pred</a:t>
            </a:r>
            <a:r>
              <a:rPr lang="en-US" sz="1600" dirty="0"/>
              <a:t>         </a:t>
            </a:r>
            <a:r>
              <a:rPr lang="en-US" sz="1600" dirty="0" err="1"/>
              <a:t>setosa</a:t>
            </a:r>
            <a:r>
              <a:rPr lang="en-US" sz="1600" dirty="0"/>
              <a:t> versicolor </a:t>
            </a:r>
            <a:r>
              <a:rPr lang="en-US" sz="1600" dirty="0" err="1"/>
              <a:t>virginica</a:t>
            </a:r>
            <a:r>
              <a:rPr lang="en-US" sz="1600" dirty="0"/>
              <a:t>  </a:t>
            </a:r>
          </a:p>
          <a:p>
            <a:pPr marL="0" indent="0">
              <a:buNone/>
            </a:pPr>
            <a:r>
              <a:rPr lang="en-US" sz="1600" dirty="0" err="1"/>
              <a:t>setosa</a:t>
            </a:r>
            <a:r>
              <a:rPr lang="en-US" sz="1600" dirty="0"/>
              <a:t>         15          0         0 </a:t>
            </a:r>
          </a:p>
          <a:p>
            <a:pPr marL="0" indent="0">
              <a:buNone/>
            </a:pPr>
            <a:r>
              <a:rPr lang="en-US" sz="1600" dirty="0"/>
              <a:t>versicolor      0         15         0  </a:t>
            </a:r>
          </a:p>
          <a:p>
            <a:pPr marL="0" indent="0">
              <a:buNone/>
            </a:pPr>
            <a:r>
              <a:rPr lang="en-US" sz="1600" dirty="0" err="1"/>
              <a:t>virginica</a:t>
            </a:r>
            <a:r>
              <a:rPr lang="en-US" sz="1600" dirty="0"/>
              <a:t>       0          0        15</a:t>
            </a:r>
            <a:endParaRPr lang="en-US" sz="1400" dirty="0"/>
          </a:p>
        </p:txBody>
      </p:sp>
      <p:pic>
        <p:nvPicPr>
          <p:cNvPr id="5" name="Picture 4">
            <a:extLst>
              <a:ext uri="{FF2B5EF4-FFF2-40B4-BE49-F238E27FC236}">
                <a16:creationId xmlns:a16="http://schemas.microsoft.com/office/drawing/2014/main" id="{C7BE23C1-C058-7C44-AF08-793F90364F88}"/>
              </a:ext>
            </a:extLst>
          </p:cNvPr>
          <p:cNvPicPr>
            <a:picLocks noChangeAspect="1"/>
          </p:cNvPicPr>
          <p:nvPr/>
        </p:nvPicPr>
        <p:blipFill>
          <a:blip r:embed="rId2"/>
          <a:stretch>
            <a:fillRect/>
          </a:stretch>
        </p:blipFill>
        <p:spPr>
          <a:xfrm>
            <a:off x="8864600" y="3337052"/>
            <a:ext cx="3118144" cy="2685796"/>
          </a:xfrm>
          <a:prstGeom prst="rect">
            <a:avLst/>
          </a:prstGeom>
        </p:spPr>
      </p:pic>
    </p:spTree>
    <p:extLst>
      <p:ext uri="{BB962C8B-B14F-4D97-AF65-F5344CB8AC3E}">
        <p14:creationId xmlns:p14="http://schemas.microsoft.com/office/powerpoint/2010/main" val="141872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8A024E-7C6A-114D-8DD5-835E8F0033D4}"/>
              </a:ext>
            </a:extLst>
          </p:cNvPr>
          <p:cNvSpPr>
            <a:spLocks noGrp="1"/>
          </p:cNvSpPr>
          <p:nvPr>
            <p:ph type="title"/>
          </p:nvPr>
        </p:nvSpPr>
        <p:spPr/>
        <p:txBody>
          <a:bodyPr/>
          <a:lstStyle/>
          <a:p>
            <a:r>
              <a:rPr lang="en-US" dirty="0"/>
              <a:t>Notes and further resources</a:t>
            </a:r>
          </a:p>
        </p:txBody>
      </p:sp>
      <p:sp>
        <p:nvSpPr>
          <p:cNvPr id="6" name="Content Placeholder 5">
            <a:extLst>
              <a:ext uri="{FF2B5EF4-FFF2-40B4-BE49-F238E27FC236}">
                <a16:creationId xmlns:a16="http://schemas.microsoft.com/office/drawing/2014/main" id="{E30D9ECA-A5D3-1B4A-83F1-307D2988C0AD}"/>
              </a:ext>
            </a:extLst>
          </p:cNvPr>
          <p:cNvSpPr>
            <a:spLocks noGrp="1"/>
          </p:cNvSpPr>
          <p:nvPr>
            <p:ph idx="1"/>
          </p:nvPr>
        </p:nvSpPr>
        <p:spPr/>
        <p:txBody>
          <a:bodyPr/>
          <a:lstStyle/>
          <a:p>
            <a:r>
              <a:rPr lang="en-US" dirty="0"/>
              <a:t>Random forests are usually one of the two top performing algorithms along with </a:t>
            </a:r>
            <a:r>
              <a:rPr lang="en-US" dirty="0" err="1"/>
              <a:t>boosing</a:t>
            </a:r>
            <a:r>
              <a:rPr lang="en-US" dirty="0"/>
              <a:t> in prediction contests.</a:t>
            </a:r>
          </a:p>
          <a:p>
            <a:r>
              <a:rPr lang="en-US" dirty="0"/>
              <a:t>Random forests are difficult to interpret but often very accurate</a:t>
            </a:r>
          </a:p>
          <a:p>
            <a:r>
              <a:rPr lang="en-US" dirty="0"/>
              <a:t>Care should be taken to avoid overfitting (see </a:t>
            </a:r>
            <a:r>
              <a:rPr lang="en-US" dirty="0" err="1">
                <a:solidFill>
                  <a:schemeClr val="accent1"/>
                </a:solidFill>
              </a:rPr>
              <a:t>rfcv</a:t>
            </a:r>
            <a:r>
              <a:rPr lang="en-US" dirty="0"/>
              <a:t> function) the cross validation function</a:t>
            </a:r>
          </a:p>
          <a:p>
            <a:r>
              <a:rPr lang="en-US" dirty="0"/>
              <a:t>Further resources</a:t>
            </a:r>
          </a:p>
          <a:p>
            <a:pPr lvl="1"/>
            <a:r>
              <a:rPr lang="en-US" dirty="0"/>
              <a:t>Random forests</a:t>
            </a:r>
          </a:p>
          <a:p>
            <a:pPr lvl="1"/>
            <a:r>
              <a:rPr lang="en-US" dirty="0"/>
              <a:t>Random forest Wikipedia</a:t>
            </a:r>
          </a:p>
          <a:p>
            <a:pPr lvl="1"/>
            <a:r>
              <a:rPr lang="en-US" dirty="0"/>
              <a:t>Elements of Statistical Learning</a:t>
            </a:r>
          </a:p>
        </p:txBody>
      </p:sp>
    </p:spTree>
    <p:extLst>
      <p:ext uri="{BB962C8B-B14F-4D97-AF65-F5344CB8AC3E}">
        <p14:creationId xmlns:p14="http://schemas.microsoft.com/office/powerpoint/2010/main" val="240100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0D84-221A-E44F-A469-A04780ADD685}"/>
              </a:ext>
            </a:extLst>
          </p:cNvPr>
          <p:cNvSpPr>
            <a:spLocks noGrp="1"/>
          </p:cNvSpPr>
          <p:nvPr>
            <p:ph type="title"/>
          </p:nvPr>
        </p:nvSpPr>
        <p:spPr/>
        <p:txBody>
          <a:bodyPr/>
          <a:lstStyle/>
          <a:p>
            <a:r>
              <a:rPr lang="en-US" dirty="0"/>
              <a:t>Example Obama-Clinton Divide</a:t>
            </a:r>
          </a:p>
        </p:txBody>
      </p:sp>
      <p:sp>
        <p:nvSpPr>
          <p:cNvPr id="3" name="Content Placeholder 2">
            <a:extLst>
              <a:ext uri="{FF2B5EF4-FFF2-40B4-BE49-F238E27FC236}">
                <a16:creationId xmlns:a16="http://schemas.microsoft.com/office/drawing/2014/main" id="{F625CFDC-CF1E-D445-8621-C781A6F6AA0E}"/>
              </a:ext>
            </a:extLst>
          </p:cNvPr>
          <p:cNvSpPr>
            <a:spLocks noGrp="1"/>
          </p:cNvSpPr>
          <p:nvPr>
            <p:ph sz="half" idx="1"/>
          </p:nvPr>
        </p:nvSpPr>
        <p:spPr>
          <a:xfrm>
            <a:off x="838200" y="1825625"/>
            <a:ext cx="5001768" cy="4351338"/>
          </a:xfrm>
        </p:spPr>
        <p:txBody>
          <a:bodyPr>
            <a:normAutofit lnSpcReduction="10000"/>
          </a:bodyPr>
          <a:lstStyle/>
          <a:p>
            <a:r>
              <a:rPr lang="en-US" sz="1200" dirty="0">
                <a:hlinkClick r:id="rId2"/>
              </a:rPr>
              <a:t>http://graphics8.nytimes.com/iomages/2008/04/16/us/0416-nat-subOBAMA.jpg</a:t>
            </a:r>
            <a:endParaRPr lang="en-US" sz="1600" dirty="0"/>
          </a:p>
          <a:p>
            <a:r>
              <a:rPr lang="en-US" sz="2000" b="1" dirty="0"/>
              <a:t>Outcome is homogeneous for each leaf</a:t>
            </a:r>
          </a:p>
          <a:p>
            <a:r>
              <a:rPr lang="en-US" sz="2000" b="1" dirty="0"/>
              <a:t>Is a county more than 20% black?</a:t>
            </a:r>
          </a:p>
          <a:p>
            <a:r>
              <a:rPr lang="en-US" sz="2000" dirty="0"/>
              <a:t>Yes – Obama wins these 383-70</a:t>
            </a:r>
          </a:p>
          <a:p>
            <a:r>
              <a:rPr lang="en-US" sz="2000" dirty="0"/>
              <a:t>No – </a:t>
            </a:r>
            <a:r>
              <a:rPr lang="en-US" sz="1600" b="1" dirty="0"/>
              <a:t>And is the high school graduation rate higher that 78%?</a:t>
            </a:r>
          </a:p>
          <a:p>
            <a:pPr lvl="1"/>
            <a:r>
              <a:rPr lang="en-US" sz="1600" dirty="0"/>
              <a:t>No – Clinton wins these 704 to 89</a:t>
            </a:r>
          </a:p>
          <a:p>
            <a:pPr lvl="1"/>
            <a:r>
              <a:rPr lang="en-US" sz="1600" dirty="0"/>
              <a:t>Yes – </a:t>
            </a:r>
            <a:r>
              <a:rPr lang="en-US" sz="1400" b="1" dirty="0"/>
              <a:t>And is the high school graduation rate higher than 87%?</a:t>
            </a:r>
          </a:p>
          <a:p>
            <a:pPr lvl="2"/>
            <a:r>
              <a:rPr lang="en-US" sz="1600" dirty="0"/>
              <a:t>Yes – Obama wins these 185 to 36</a:t>
            </a:r>
          </a:p>
          <a:p>
            <a:pPr lvl="2"/>
            <a:r>
              <a:rPr lang="en-US" sz="1600" dirty="0"/>
              <a:t>No – </a:t>
            </a:r>
            <a:endParaRPr lang="en-US" dirty="0"/>
          </a:p>
          <a:p>
            <a:pPr lvl="3"/>
            <a:r>
              <a:rPr lang="en-US" sz="1400" b="1" dirty="0"/>
              <a:t>North or South </a:t>
            </a:r>
            <a:r>
              <a:rPr lang="en-US" sz="1400" dirty="0"/>
              <a:t>– Clinton wins these counties 182 to 79</a:t>
            </a:r>
          </a:p>
          <a:p>
            <a:pPr lvl="3"/>
            <a:r>
              <a:rPr lang="en-US" sz="1400" dirty="0"/>
              <a:t>West or Midwest</a:t>
            </a:r>
          </a:p>
          <a:p>
            <a:pPr lvl="4"/>
            <a:r>
              <a:rPr lang="en-US" sz="1400" dirty="0"/>
              <a:t>In 2000 were many households poor?</a:t>
            </a:r>
          </a:p>
          <a:p>
            <a:pPr lvl="1"/>
            <a:endParaRPr lang="en-US" sz="1050" dirty="0"/>
          </a:p>
          <a:p>
            <a:endParaRPr lang="en-US" sz="1800" dirty="0"/>
          </a:p>
        </p:txBody>
      </p:sp>
      <p:sp>
        <p:nvSpPr>
          <p:cNvPr id="5" name="Content Placeholder 4">
            <a:extLst>
              <a:ext uri="{FF2B5EF4-FFF2-40B4-BE49-F238E27FC236}">
                <a16:creationId xmlns:a16="http://schemas.microsoft.com/office/drawing/2014/main" id="{E38D9097-2705-7A4A-88BB-BA9EE6BA82A9}"/>
              </a:ext>
            </a:extLst>
          </p:cNvPr>
          <p:cNvSpPr>
            <a:spLocks noGrp="1"/>
          </p:cNvSpPr>
          <p:nvPr>
            <p:ph sz="half" idx="2"/>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1D636B2F-4D36-244C-8420-20F61C08F7B7}"/>
              </a:ext>
            </a:extLst>
          </p:cNvPr>
          <p:cNvPicPr>
            <a:picLocks noChangeAspect="1"/>
          </p:cNvPicPr>
          <p:nvPr/>
        </p:nvPicPr>
        <p:blipFill>
          <a:blip r:embed="rId3"/>
          <a:stretch>
            <a:fillRect/>
          </a:stretch>
        </p:blipFill>
        <p:spPr>
          <a:xfrm>
            <a:off x="6364224" y="1322810"/>
            <a:ext cx="5575184" cy="5535190"/>
          </a:xfrm>
          <a:prstGeom prst="rect">
            <a:avLst/>
          </a:prstGeom>
        </p:spPr>
      </p:pic>
    </p:spTree>
    <p:extLst>
      <p:ext uri="{BB962C8B-B14F-4D97-AF65-F5344CB8AC3E}">
        <p14:creationId xmlns:p14="http://schemas.microsoft.com/office/powerpoint/2010/main" val="2577693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E290FA-5259-3247-A903-3EED9583D32F}"/>
              </a:ext>
            </a:extLst>
          </p:cNvPr>
          <p:cNvSpPr>
            <a:spLocks noGrp="1"/>
          </p:cNvSpPr>
          <p:nvPr>
            <p:ph type="title"/>
          </p:nvPr>
        </p:nvSpPr>
        <p:spPr/>
        <p:txBody>
          <a:bodyPr/>
          <a:lstStyle/>
          <a:p>
            <a:r>
              <a:rPr lang="en-US" dirty="0"/>
              <a:t>Boosting</a:t>
            </a:r>
          </a:p>
        </p:txBody>
      </p:sp>
      <p:sp>
        <p:nvSpPr>
          <p:cNvPr id="5" name="Text Placeholder 4">
            <a:extLst>
              <a:ext uri="{FF2B5EF4-FFF2-40B4-BE49-F238E27FC236}">
                <a16:creationId xmlns:a16="http://schemas.microsoft.com/office/drawing/2014/main" id="{BD77ACF3-519D-3E45-BFC8-F0FC7743206E}"/>
              </a:ext>
            </a:extLst>
          </p:cNvPr>
          <p:cNvSpPr>
            <a:spLocks noGrp="1"/>
          </p:cNvSpPr>
          <p:nvPr>
            <p:ph type="body" idx="1"/>
          </p:nvPr>
        </p:nvSpPr>
        <p:spPr/>
        <p:txBody>
          <a:bodyPr/>
          <a:lstStyle/>
          <a:p>
            <a:r>
              <a:rPr lang="en-US" dirty="0"/>
              <a:t>Another classifier besides random forests</a:t>
            </a:r>
          </a:p>
        </p:txBody>
      </p:sp>
    </p:spTree>
    <p:extLst>
      <p:ext uri="{BB962C8B-B14F-4D97-AF65-F5344CB8AC3E}">
        <p14:creationId xmlns:p14="http://schemas.microsoft.com/office/powerpoint/2010/main" val="3040596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D80-3A5F-3A4D-A725-4646985A142E}"/>
              </a:ext>
            </a:extLst>
          </p:cNvPr>
          <p:cNvSpPr>
            <a:spLocks noGrp="1"/>
          </p:cNvSpPr>
          <p:nvPr>
            <p:ph type="title"/>
          </p:nvPr>
        </p:nvSpPr>
        <p:spPr/>
        <p:txBody>
          <a:bodyPr/>
          <a:lstStyle/>
          <a:p>
            <a:r>
              <a:rPr lang="en-US" dirty="0"/>
              <a:t>Basic idea</a:t>
            </a:r>
          </a:p>
        </p:txBody>
      </p:sp>
      <p:sp>
        <p:nvSpPr>
          <p:cNvPr id="5" name="Content Placeholder 4">
            <a:extLst>
              <a:ext uri="{FF2B5EF4-FFF2-40B4-BE49-F238E27FC236}">
                <a16:creationId xmlns:a16="http://schemas.microsoft.com/office/drawing/2014/main" id="{505A93B6-5DD6-FB42-A6A3-6AD14C21C852}"/>
              </a:ext>
            </a:extLst>
          </p:cNvPr>
          <p:cNvSpPr>
            <a:spLocks noGrp="1"/>
          </p:cNvSpPr>
          <p:nvPr>
            <p:ph idx="1"/>
          </p:nvPr>
        </p:nvSpPr>
        <p:spPr/>
        <p:txBody>
          <a:bodyPr>
            <a:normAutofit fontScale="70000" lnSpcReduction="20000"/>
          </a:bodyPr>
          <a:lstStyle/>
          <a:p>
            <a:r>
              <a:rPr lang="en-US" dirty="0"/>
              <a:t>Take lots of (possibly) weak predictors</a:t>
            </a:r>
          </a:p>
          <a:p>
            <a:r>
              <a:rPr lang="en-US" dirty="0"/>
              <a:t>Weight them and add them up</a:t>
            </a:r>
          </a:p>
          <a:p>
            <a:r>
              <a:rPr lang="en-US" dirty="0"/>
              <a:t>By averaging them together we get a stronger predictor</a:t>
            </a:r>
          </a:p>
          <a:p>
            <a:pPr marL="514350" indent="-514350">
              <a:buFont typeface="+mj-lt"/>
              <a:buAutoNum type="arabicPeriod"/>
            </a:pPr>
            <a:r>
              <a:rPr lang="en-US" dirty="0"/>
              <a:t>Start with a set of classifiers  </a:t>
            </a:r>
            <a:r>
              <a:rPr lang="en-US" i="1" dirty="0"/>
              <a:t>h1…..,</a:t>
            </a:r>
            <a:r>
              <a:rPr lang="en-US" i="1" dirty="0" err="1"/>
              <a:t>hk</a:t>
            </a:r>
            <a:endParaRPr lang="en-US" i="1" dirty="0"/>
          </a:p>
          <a:p>
            <a:pPr lvl="1"/>
            <a:r>
              <a:rPr lang="en-US" dirty="0"/>
              <a:t>Examples: all possible trees, all possible regression models, all possible cutoffs.</a:t>
            </a:r>
          </a:p>
          <a:p>
            <a:pPr marL="514350" indent="-514350">
              <a:buFont typeface="+mj-lt"/>
              <a:buAutoNum type="arabicPeriod"/>
            </a:pPr>
            <a:r>
              <a:rPr lang="en-US" dirty="0"/>
              <a:t>Create a classifier that combines classification functions: </a:t>
            </a:r>
            <a:r>
              <a:rPr lang="en-US" i="1" dirty="0"/>
              <a:t>f(x)=</a:t>
            </a:r>
            <a:r>
              <a:rPr lang="en-US" i="1" dirty="0" err="1"/>
              <a:t>sgn</a:t>
            </a:r>
            <a:r>
              <a:rPr lang="en-US" i="1" dirty="0"/>
              <a:t>(Sigma(</a:t>
            </a:r>
            <a:r>
              <a:rPr lang="en-US" i="1" dirty="0" err="1"/>
              <a:t>T..t</a:t>
            </a:r>
            <a:r>
              <a:rPr lang="en-US" i="1" dirty="0"/>
              <a:t>=1)alpha-t h-t (x))</a:t>
            </a:r>
          </a:p>
          <a:p>
            <a:pPr lvl="1"/>
            <a:r>
              <a:rPr lang="en-US" dirty="0"/>
              <a:t>Goal is to minimize error (on training set)</a:t>
            </a:r>
          </a:p>
          <a:p>
            <a:pPr lvl="1"/>
            <a:r>
              <a:rPr lang="en-US" dirty="0"/>
              <a:t>Iterative, select one </a:t>
            </a:r>
            <a:r>
              <a:rPr lang="en-US" i="1" dirty="0"/>
              <a:t>h</a:t>
            </a:r>
            <a:r>
              <a:rPr lang="en-US" dirty="0"/>
              <a:t> at each step</a:t>
            </a:r>
          </a:p>
          <a:p>
            <a:pPr lvl="1"/>
            <a:r>
              <a:rPr lang="en-US" dirty="0"/>
              <a:t>Calculate </a:t>
            </a:r>
            <a:r>
              <a:rPr lang="en-US" dirty="0" err="1"/>
              <a:t>weighjts</a:t>
            </a:r>
            <a:r>
              <a:rPr lang="en-US" dirty="0"/>
              <a:t> based on errors that we get from that original </a:t>
            </a:r>
            <a:r>
              <a:rPr lang="en-US" i="1" dirty="0"/>
              <a:t>h</a:t>
            </a:r>
          </a:p>
          <a:p>
            <a:pPr lvl="1"/>
            <a:r>
              <a:rPr lang="en-US" dirty="0" err="1"/>
              <a:t>Upweight</a:t>
            </a:r>
            <a:r>
              <a:rPr lang="en-US" dirty="0"/>
              <a:t> missing classifications and select next </a:t>
            </a:r>
            <a:r>
              <a:rPr lang="en-US" i="1" dirty="0"/>
              <a:t>h</a:t>
            </a:r>
          </a:p>
          <a:p>
            <a:pPr marL="514350" indent="-514350">
              <a:buFont typeface="+mj-lt"/>
              <a:buAutoNum type="arabicPeriod"/>
            </a:pPr>
            <a:endParaRPr lang="en-US" dirty="0"/>
          </a:p>
          <a:p>
            <a:pPr marL="0" indent="0">
              <a:buNone/>
            </a:pPr>
            <a:r>
              <a:rPr lang="en-US" dirty="0" err="1">
                <a:solidFill>
                  <a:schemeClr val="accent1"/>
                </a:solidFill>
              </a:rPr>
              <a:t>Adaboost</a:t>
            </a:r>
            <a:r>
              <a:rPr lang="en-US" dirty="0">
                <a:solidFill>
                  <a:schemeClr val="accent1"/>
                </a:solidFill>
              </a:rPr>
              <a:t> on Wikipedia – the most famous boosting algorithm</a:t>
            </a:r>
          </a:p>
          <a:p>
            <a:pPr marL="0" indent="0">
              <a:buNone/>
            </a:pPr>
            <a:r>
              <a:rPr lang="en-US" dirty="0">
                <a:solidFill>
                  <a:schemeClr val="accent1"/>
                </a:solidFill>
                <a:hlinkClick r:id="rId2"/>
              </a:rPr>
              <a:t>http://webee.technion.ac.il/people/rmeir/BoostingTutorial.pdf</a:t>
            </a:r>
            <a:r>
              <a:rPr lang="en-US" dirty="0">
                <a:solidFill>
                  <a:schemeClr val="accent1"/>
                </a:solidFill>
              </a:rPr>
              <a:t> (contains material for this lecture)</a:t>
            </a:r>
          </a:p>
        </p:txBody>
      </p:sp>
      <p:sp>
        <p:nvSpPr>
          <p:cNvPr id="6" name="TextBox 5">
            <a:extLst>
              <a:ext uri="{FF2B5EF4-FFF2-40B4-BE49-F238E27FC236}">
                <a16:creationId xmlns:a16="http://schemas.microsoft.com/office/drawing/2014/main" id="{0998D862-0D7D-0B4B-9EE3-587C9E127F5B}"/>
              </a:ext>
            </a:extLst>
          </p:cNvPr>
          <p:cNvSpPr txBox="1"/>
          <p:nvPr/>
        </p:nvSpPr>
        <p:spPr>
          <a:xfrm>
            <a:off x="9631680" y="2877312"/>
            <a:ext cx="1280160" cy="430887"/>
          </a:xfrm>
          <a:prstGeom prst="rect">
            <a:avLst/>
          </a:prstGeom>
          <a:noFill/>
        </p:spPr>
        <p:txBody>
          <a:bodyPr wrap="square" rtlCol="0">
            <a:spAutoFit/>
          </a:bodyPr>
          <a:lstStyle/>
          <a:p>
            <a:r>
              <a:rPr lang="en-US" sz="1100" dirty="0">
                <a:solidFill>
                  <a:schemeClr val="accent1"/>
                </a:solidFill>
              </a:rPr>
              <a:t>Alpha-t is the weight</a:t>
            </a:r>
          </a:p>
        </p:txBody>
      </p:sp>
      <p:sp>
        <p:nvSpPr>
          <p:cNvPr id="7" name="TextBox 6">
            <a:extLst>
              <a:ext uri="{FF2B5EF4-FFF2-40B4-BE49-F238E27FC236}">
                <a16:creationId xmlns:a16="http://schemas.microsoft.com/office/drawing/2014/main" id="{050C512D-E88C-4648-AFCD-C85F144C05E8}"/>
              </a:ext>
            </a:extLst>
          </p:cNvPr>
          <p:cNvSpPr txBox="1"/>
          <p:nvPr/>
        </p:nvSpPr>
        <p:spPr>
          <a:xfrm>
            <a:off x="10271760" y="3675888"/>
            <a:ext cx="1280160" cy="430887"/>
          </a:xfrm>
          <a:prstGeom prst="rect">
            <a:avLst/>
          </a:prstGeom>
          <a:noFill/>
        </p:spPr>
        <p:txBody>
          <a:bodyPr wrap="square" rtlCol="0">
            <a:spAutoFit/>
          </a:bodyPr>
          <a:lstStyle/>
          <a:p>
            <a:r>
              <a:rPr lang="en-US" sz="1100" dirty="0">
                <a:solidFill>
                  <a:schemeClr val="accent1"/>
                </a:solidFill>
              </a:rPr>
              <a:t>H-t (x) is a classifier instance</a:t>
            </a:r>
          </a:p>
        </p:txBody>
      </p:sp>
      <p:sp>
        <p:nvSpPr>
          <p:cNvPr id="8" name="TextBox 7">
            <a:extLst>
              <a:ext uri="{FF2B5EF4-FFF2-40B4-BE49-F238E27FC236}">
                <a16:creationId xmlns:a16="http://schemas.microsoft.com/office/drawing/2014/main" id="{7FEACAE1-327E-D140-B259-B976E22994FB}"/>
              </a:ext>
            </a:extLst>
          </p:cNvPr>
          <p:cNvSpPr txBox="1"/>
          <p:nvPr/>
        </p:nvSpPr>
        <p:spPr>
          <a:xfrm>
            <a:off x="7223760" y="3675887"/>
            <a:ext cx="1280160" cy="430887"/>
          </a:xfrm>
          <a:prstGeom prst="rect">
            <a:avLst/>
          </a:prstGeom>
          <a:noFill/>
        </p:spPr>
        <p:txBody>
          <a:bodyPr wrap="square" rtlCol="0">
            <a:spAutoFit/>
          </a:bodyPr>
          <a:lstStyle/>
          <a:p>
            <a:r>
              <a:rPr lang="en-US" sz="1100" dirty="0">
                <a:solidFill>
                  <a:schemeClr val="accent1"/>
                </a:solidFill>
              </a:rPr>
              <a:t>F(x) is prediction for the new point</a:t>
            </a:r>
          </a:p>
        </p:txBody>
      </p:sp>
    </p:spTree>
    <p:extLst>
      <p:ext uri="{BB962C8B-B14F-4D97-AF65-F5344CB8AC3E}">
        <p14:creationId xmlns:p14="http://schemas.microsoft.com/office/powerpoint/2010/main" val="160797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451C98-A89B-8740-9D38-1B6D85D0BD78}"/>
              </a:ext>
            </a:extLst>
          </p:cNvPr>
          <p:cNvSpPr>
            <a:spLocks noGrp="1"/>
          </p:cNvSpPr>
          <p:nvPr>
            <p:ph type="title"/>
          </p:nvPr>
        </p:nvSpPr>
        <p:spPr/>
        <p:txBody>
          <a:bodyPr/>
          <a:lstStyle/>
          <a:p>
            <a:r>
              <a:rPr lang="en-US" dirty="0"/>
              <a:t>Simple boosting example</a:t>
            </a:r>
          </a:p>
        </p:txBody>
      </p:sp>
      <p:sp>
        <p:nvSpPr>
          <p:cNvPr id="5" name="Content Placeholder 4">
            <a:extLst>
              <a:ext uri="{FF2B5EF4-FFF2-40B4-BE49-F238E27FC236}">
                <a16:creationId xmlns:a16="http://schemas.microsoft.com/office/drawing/2014/main" id="{3BB4F5B2-7B38-F34C-8224-60525276F2EF}"/>
              </a:ext>
            </a:extLst>
          </p:cNvPr>
          <p:cNvSpPr>
            <a:spLocks noGrp="1"/>
          </p:cNvSpPr>
          <p:nvPr>
            <p:ph sz="half" idx="1"/>
          </p:nvPr>
        </p:nvSpPr>
        <p:spPr/>
        <p:txBody>
          <a:bodyPr>
            <a:normAutofit fontScale="62500" lnSpcReduction="20000"/>
          </a:bodyPr>
          <a:lstStyle/>
          <a:p>
            <a:r>
              <a:rPr lang="en-US" dirty="0"/>
              <a:t>Suppose we're trying to separate the blue plus signs, from the red minus signs, and we have two variables to predict with. </a:t>
            </a:r>
          </a:p>
          <a:p>
            <a:r>
              <a:rPr lang="en-US" dirty="0"/>
              <a:t>So here I plotted variable one on the x-axis, and variable two on the y-axis. </a:t>
            </a:r>
          </a:p>
          <a:p>
            <a:r>
              <a:rPr lang="en-US" dirty="0"/>
              <a:t>We haven't named them because this is just a very simple example. And so the idea is, can we build a classifier that separates these variables from each other? </a:t>
            </a:r>
          </a:p>
          <a:p>
            <a:r>
              <a:rPr lang="en-US" dirty="0"/>
              <a:t>We could start off with a really simple classifier. </a:t>
            </a:r>
          </a:p>
          <a:p>
            <a:pPr lvl="1"/>
            <a:r>
              <a:rPr lang="en-US" dirty="0"/>
              <a:t>We could say just draw a line a vertical line, and say, which vertical line separates these points well? </a:t>
            </a:r>
          </a:p>
          <a:p>
            <a:r>
              <a:rPr lang="en-US" dirty="0"/>
              <a:t>Here's a classifier that says anything to the left of this vertical line is a blue plus, and anything to the right is a red minus, and so you can see we've misclassified these three points up here in the top right.</a:t>
            </a:r>
          </a:p>
        </p:txBody>
      </p:sp>
      <p:pic>
        <p:nvPicPr>
          <p:cNvPr id="7" name="Content Placeholder 6">
            <a:extLst>
              <a:ext uri="{FF2B5EF4-FFF2-40B4-BE49-F238E27FC236}">
                <a16:creationId xmlns:a16="http://schemas.microsoft.com/office/drawing/2014/main" id="{D09A42C0-855B-DD45-8A07-80E733A04E65}"/>
              </a:ext>
            </a:extLst>
          </p:cNvPr>
          <p:cNvPicPr>
            <a:picLocks noGrp="1" noChangeAspect="1"/>
          </p:cNvPicPr>
          <p:nvPr>
            <p:ph sz="half" idx="2"/>
          </p:nvPr>
        </p:nvPicPr>
        <p:blipFill>
          <a:blip r:embed="rId2"/>
          <a:stretch>
            <a:fillRect/>
          </a:stretch>
        </p:blipFill>
        <p:spPr>
          <a:xfrm>
            <a:off x="7745883" y="1213379"/>
            <a:ext cx="2070328" cy="2076160"/>
          </a:xfrm>
          <a:prstGeom prst="rect">
            <a:avLst/>
          </a:prstGeom>
        </p:spPr>
      </p:pic>
      <p:pic>
        <p:nvPicPr>
          <p:cNvPr id="8" name="Picture 7">
            <a:extLst>
              <a:ext uri="{FF2B5EF4-FFF2-40B4-BE49-F238E27FC236}">
                <a16:creationId xmlns:a16="http://schemas.microsoft.com/office/drawing/2014/main" id="{88E42A76-00DA-284B-AE37-3303F6ACA164}"/>
              </a:ext>
            </a:extLst>
          </p:cNvPr>
          <p:cNvPicPr>
            <a:picLocks noChangeAspect="1"/>
          </p:cNvPicPr>
          <p:nvPr/>
        </p:nvPicPr>
        <p:blipFill>
          <a:blip r:embed="rId3"/>
          <a:stretch>
            <a:fillRect/>
          </a:stretch>
        </p:blipFill>
        <p:spPr>
          <a:xfrm>
            <a:off x="6623161" y="3460371"/>
            <a:ext cx="4315772" cy="3148067"/>
          </a:xfrm>
          <a:prstGeom prst="rect">
            <a:avLst/>
          </a:prstGeom>
        </p:spPr>
      </p:pic>
    </p:spTree>
    <p:extLst>
      <p:ext uri="{BB962C8B-B14F-4D97-AF65-F5344CB8AC3E}">
        <p14:creationId xmlns:p14="http://schemas.microsoft.com/office/powerpoint/2010/main" val="990814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7F1-7D86-CB4C-8D90-DC7D713CEBB7}"/>
              </a:ext>
            </a:extLst>
          </p:cNvPr>
          <p:cNvSpPr>
            <a:spLocks noGrp="1"/>
          </p:cNvSpPr>
          <p:nvPr>
            <p:ph type="title"/>
          </p:nvPr>
        </p:nvSpPr>
        <p:spPr/>
        <p:txBody>
          <a:bodyPr/>
          <a:lstStyle/>
          <a:p>
            <a:r>
              <a:rPr lang="en-US" dirty="0"/>
              <a:t>Simple boosting example (round 1)</a:t>
            </a:r>
          </a:p>
        </p:txBody>
      </p:sp>
      <p:pic>
        <p:nvPicPr>
          <p:cNvPr id="5" name="Content Placeholder 4">
            <a:extLst>
              <a:ext uri="{FF2B5EF4-FFF2-40B4-BE49-F238E27FC236}">
                <a16:creationId xmlns:a16="http://schemas.microsoft.com/office/drawing/2014/main" id="{BC664AEE-BDAB-9F41-B8F8-4CA799387F38}"/>
              </a:ext>
            </a:extLst>
          </p:cNvPr>
          <p:cNvPicPr>
            <a:picLocks noGrp="1" noChangeAspect="1"/>
          </p:cNvPicPr>
          <p:nvPr>
            <p:ph sz="half" idx="1"/>
          </p:nvPr>
        </p:nvPicPr>
        <p:blipFill>
          <a:blip r:embed="rId2"/>
          <a:stretch>
            <a:fillRect/>
          </a:stretch>
        </p:blipFill>
        <p:spPr>
          <a:xfrm>
            <a:off x="838200" y="2063028"/>
            <a:ext cx="5181600" cy="3876532"/>
          </a:xfrm>
          <a:prstGeom prst="rect">
            <a:avLst/>
          </a:prstGeom>
        </p:spPr>
      </p:pic>
      <p:sp>
        <p:nvSpPr>
          <p:cNvPr id="4" name="Content Placeholder 3">
            <a:extLst>
              <a:ext uri="{FF2B5EF4-FFF2-40B4-BE49-F238E27FC236}">
                <a16:creationId xmlns:a16="http://schemas.microsoft.com/office/drawing/2014/main" id="{52674A53-9895-D64B-9154-DE480472DC71}"/>
              </a:ext>
            </a:extLst>
          </p:cNvPr>
          <p:cNvSpPr>
            <a:spLocks noGrp="1"/>
          </p:cNvSpPr>
          <p:nvPr>
            <p:ph sz="half" idx="2"/>
          </p:nvPr>
        </p:nvSpPr>
        <p:spPr/>
        <p:txBody>
          <a:bodyPr>
            <a:normAutofit lnSpcReduction="10000"/>
          </a:bodyPr>
          <a:lstStyle/>
          <a:p>
            <a:r>
              <a:rPr lang="en-US" dirty="0"/>
              <a:t>So the thing that we would do is build that classifier, calculate the error rate, in this case we're missing about 30% of the points. And then we would </a:t>
            </a:r>
            <a:r>
              <a:rPr lang="en-US" dirty="0" err="1"/>
              <a:t>upweight</a:t>
            </a:r>
            <a:r>
              <a:rPr lang="en-US" dirty="0"/>
              <a:t> those points that we missed. </a:t>
            </a:r>
          </a:p>
          <a:p>
            <a:r>
              <a:rPr lang="en-US" dirty="0"/>
              <a:t>Here I've shown that </a:t>
            </a:r>
            <a:r>
              <a:rPr lang="en-US" dirty="0" err="1"/>
              <a:t>upweighting</a:t>
            </a:r>
            <a:r>
              <a:rPr lang="en-US" dirty="0"/>
              <a:t>, by drawing them in a larger scale. So those pluses are now </a:t>
            </a:r>
            <a:r>
              <a:rPr lang="en-US" dirty="0" err="1"/>
              <a:t>upweighted</a:t>
            </a:r>
            <a:r>
              <a:rPr lang="en-US" dirty="0"/>
              <a:t>, for building the next classifier. </a:t>
            </a:r>
          </a:p>
          <a:p>
            <a:endParaRPr lang="en-US" dirty="0"/>
          </a:p>
        </p:txBody>
      </p:sp>
    </p:spTree>
    <p:extLst>
      <p:ext uri="{BB962C8B-B14F-4D97-AF65-F5344CB8AC3E}">
        <p14:creationId xmlns:p14="http://schemas.microsoft.com/office/powerpoint/2010/main" val="411687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37C2-8A8A-5844-961B-BB2DD7CF16D1}"/>
              </a:ext>
            </a:extLst>
          </p:cNvPr>
          <p:cNvSpPr>
            <a:spLocks noGrp="1"/>
          </p:cNvSpPr>
          <p:nvPr>
            <p:ph type="title"/>
          </p:nvPr>
        </p:nvSpPr>
        <p:spPr/>
        <p:txBody>
          <a:bodyPr/>
          <a:lstStyle/>
          <a:p>
            <a:r>
              <a:rPr lang="en-US" dirty="0"/>
              <a:t>Simple boosting example (round 2 &amp; 3)</a:t>
            </a:r>
          </a:p>
        </p:txBody>
      </p:sp>
      <p:sp>
        <p:nvSpPr>
          <p:cNvPr id="3" name="Content Placeholder 2">
            <a:extLst>
              <a:ext uri="{FF2B5EF4-FFF2-40B4-BE49-F238E27FC236}">
                <a16:creationId xmlns:a16="http://schemas.microsoft.com/office/drawing/2014/main" id="{1FFE674C-77CD-E74F-81B5-8DD78FB984A7}"/>
              </a:ext>
            </a:extLst>
          </p:cNvPr>
          <p:cNvSpPr>
            <a:spLocks noGrp="1"/>
          </p:cNvSpPr>
          <p:nvPr>
            <p:ph sz="half" idx="1"/>
          </p:nvPr>
        </p:nvSpPr>
        <p:spPr/>
        <p:txBody>
          <a:bodyPr>
            <a:normAutofit fontScale="55000" lnSpcReduction="20000"/>
          </a:bodyPr>
          <a:lstStyle/>
          <a:p>
            <a:r>
              <a:rPr lang="en-US" dirty="0"/>
              <a:t>We would then build the next classifier. And in this case, our second classifier would be, one that drew a vertical line right over here. </a:t>
            </a:r>
          </a:p>
          <a:p>
            <a:r>
              <a:rPr lang="en-US" dirty="0"/>
              <a:t>And so, that vertical line would classify everything to the right of that line as a red minus. And everything to the left, as a blue plus. </a:t>
            </a:r>
          </a:p>
          <a:p>
            <a:r>
              <a:rPr lang="en-US" dirty="0"/>
              <a:t>And so here we again, misclassified three points, these three right here. And so, those three points are now </a:t>
            </a:r>
            <a:r>
              <a:rPr lang="en-US" dirty="0" err="1"/>
              <a:t>upweighted</a:t>
            </a:r>
            <a:r>
              <a:rPr lang="en-US" dirty="0"/>
              <a:t>, and they are also drawn larger for the next iteration. </a:t>
            </a:r>
          </a:p>
          <a:p>
            <a:r>
              <a:rPr lang="en-US" dirty="0"/>
              <a:t>So we can again calculate the error rate, and use that to calculate the weights for the next step. </a:t>
            </a:r>
          </a:p>
          <a:p>
            <a:r>
              <a:rPr lang="en-US" dirty="0"/>
              <a:t>Then the third classifier, will intentionally try to classify those points that we misclassified in the last couple of rounds. So, for example, these pluses, and these minuses need to be correctly classified. </a:t>
            </a:r>
          </a:p>
          <a:p>
            <a:r>
              <a:rPr lang="en-US" dirty="0"/>
              <a:t>To do that we now draw a horizontal line, and we say anything below that horizontal line is a red minus, anything above is a blue plus, and now we misclassify this point, and these two points over here.</a:t>
            </a:r>
          </a:p>
        </p:txBody>
      </p:sp>
      <p:pic>
        <p:nvPicPr>
          <p:cNvPr id="5" name="Content Placeholder 4">
            <a:extLst>
              <a:ext uri="{FF2B5EF4-FFF2-40B4-BE49-F238E27FC236}">
                <a16:creationId xmlns:a16="http://schemas.microsoft.com/office/drawing/2014/main" id="{47F1D121-264C-1649-B44B-EF9324A58F90}"/>
              </a:ext>
            </a:extLst>
          </p:cNvPr>
          <p:cNvPicPr>
            <a:picLocks noGrp="1" noChangeAspect="1"/>
          </p:cNvPicPr>
          <p:nvPr>
            <p:ph sz="half" idx="2"/>
          </p:nvPr>
        </p:nvPicPr>
        <p:blipFill>
          <a:blip r:embed="rId2"/>
          <a:stretch>
            <a:fillRect/>
          </a:stretch>
        </p:blipFill>
        <p:spPr>
          <a:xfrm>
            <a:off x="6853023" y="1825625"/>
            <a:ext cx="3819953" cy="4351338"/>
          </a:xfrm>
          <a:prstGeom prst="rect">
            <a:avLst/>
          </a:prstGeom>
        </p:spPr>
      </p:pic>
    </p:spTree>
    <p:extLst>
      <p:ext uri="{BB962C8B-B14F-4D97-AF65-F5344CB8AC3E}">
        <p14:creationId xmlns:p14="http://schemas.microsoft.com/office/powerpoint/2010/main" val="1118245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5A15B-9C90-FE47-9A27-0EE9369705B1}"/>
              </a:ext>
            </a:extLst>
          </p:cNvPr>
          <p:cNvSpPr>
            <a:spLocks noGrp="1"/>
          </p:cNvSpPr>
          <p:nvPr>
            <p:ph type="title"/>
          </p:nvPr>
        </p:nvSpPr>
        <p:spPr/>
        <p:txBody>
          <a:bodyPr/>
          <a:lstStyle/>
          <a:p>
            <a:r>
              <a:rPr lang="en-US" dirty="0"/>
              <a:t>Simple boosting example (Completed classifier)</a:t>
            </a:r>
          </a:p>
        </p:txBody>
      </p:sp>
      <p:pic>
        <p:nvPicPr>
          <p:cNvPr id="5" name="Content Placeholder 4">
            <a:extLst>
              <a:ext uri="{FF2B5EF4-FFF2-40B4-BE49-F238E27FC236}">
                <a16:creationId xmlns:a16="http://schemas.microsoft.com/office/drawing/2014/main" id="{E110E507-D4A4-494D-8F9C-228ED4615056}"/>
              </a:ext>
            </a:extLst>
          </p:cNvPr>
          <p:cNvPicPr>
            <a:picLocks noGrp="1" noChangeAspect="1"/>
          </p:cNvPicPr>
          <p:nvPr>
            <p:ph sz="half" idx="1"/>
          </p:nvPr>
        </p:nvPicPr>
        <p:blipFill>
          <a:blip r:embed="rId2"/>
          <a:stretch>
            <a:fillRect/>
          </a:stretch>
        </p:blipFill>
        <p:spPr>
          <a:xfrm>
            <a:off x="68450" y="2099187"/>
            <a:ext cx="5951350" cy="4369345"/>
          </a:xfrm>
          <a:prstGeom prst="rect">
            <a:avLst/>
          </a:prstGeom>
        </p:spPr>
      </p:pic>
      <p:sp>
        <p:nvSpPr>
          <p:cNvPr id="4" name="Content Placeholder 3">
            <a:extLst>
              <a:ext uri="{FF2B5EF4-FFF2-40B4-BE49-F238E27FC236}">
                <a16:creationId xmlns:a16="http://schemas.microsoft.com/office/drawing/2014/main" id="{50FD81DE-6158-DF49-AB1B-0DEF12772077}"/>
              </a:ext>
            </a:extLst>
          </p:cNvPr>
          <p:cNvSpPr>
            <a:spLocks noGrp="1"/>
          </p:cNvSpPr>
          <p:nvPr>
            <p:ph sz="half" idx="2"/>
          </p:nvPr>
        </p:nvSpPr>
        <p:spPr/>
        <p:txBody>
          <a:bodyPr>
            <a:normAutofit fontScale="62500" lnSpcReduction="20000"/>
          </a:bodyPr>
          <a:lstStyle/>
          <a:p>
            <a:r>
              <a:rPr lang="en-US" dirty="0"/>
              <a:t>So then we can take those classifiers, and we can weight them, and add them up, </a:t>
            </a:r>
          </a:p>
          <a:p>
            <a:r>
              <a:rPr lang="en-US" dirty="0"/>
              <a:t>So we classify a weighted combination of 0.42 times the first vertical line. Plus 0.65 times the second vertical line, plus 0.92 times the classification given by this horizontal line. </a:t>
            </a:r>
          </a:p>
          <a:p>
            <a:r>
              <a:rPr lang="en-US" dirty="0"/>
              <a:t>Once you add these classification rules up together, you can see that our classifier works much better now. </a:t>
            </a:r>
          </a:p>
          <a:p>
            <a:r>
              <a:rPr lang="en-US" dirty="0"/>
              <a:t>We get, to a much better classification when adding them up, that gets all of the blue pluses, and all of the red minuses together. </a:t>
            </a:r>
          </a:p>
          <a:p>
            <a:r>
              <a:rPr lang="en-US" dirty="0"/>
              <a:t>So in each case, each of our classifiers was quite simple, was just a line across the plane, and so, it's actually quite a naive classifier. </a:t>
            </a:r>
          </a:p>
          <a:p>
            <a:r>
              <a:rPr lang="en-US" dirty="0"/>
              <a:t>But when you weight them and add them up, you can get quite a strong classifier at the end of the day. </a:t>
            </a:r>
          </a:p>
        </p:txBody>
      </p:sp>
    </p:spTree>
    <p:extLst>
      <p:ext uri="{BB962C8B-B14F-4D97-AF65-F5344CB8AC3E}">
        <p14:creationId xmlns:p14="http://schemas.microsoft.com/office/powerpoint/2010/main" val="229391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AE6E-849B-4346-BE9E-2622BEF92B85}"/>
              </a:ext>
            </a:extLst>
          </p:cNvPr>
          <p:cNvSpPr>
            <a:spLocks noGrp="1"/>
          </p:cNvSpPr>
          <p:nvPr>
            <p:ph type="title"/>
          </p:nvPr>
        </p:nvSpPr>
        <p:spPr/>
        <p:txBody>
          <a:bodyPr/>
          <a:lstStyle/>
          <a:p>
            <a:r>
              <a:rPr lang="en-US" dirty="0"/>
              <a:t>Boosting in R</a:t>
            </a:r>
          </a:p>
        </p:txBody>
      </p:sp>
      <p:sp>
        <p:nvSpPr>
          <p:cNvPr id="5" name="Content Placeholder 4">
            <a:extLst>
              <a:ext uri="{FF2B5EF4-FFF2-40B4-BE49-F238E27FC236}">
                <a16:creationId xmlns:a16="http://schemas.microsoft.com/office/drawing/2014/main" id="{F142F97C-3933-B64E-AD31-51217A9285C4}"/>
              </a:ext>
            </a:extLst>
          </p:cNvPr>
          <p:cNvSpPr>
            <a:spLocks noGrp="1"/>
          </p:cNvSpPr>
          <p:nvPr>
            <p:ph idx="1"/>
          </p:nvPr>
        </p:nvSpPr>
        <p:spPr/>
        <p:txBody>
          <a:bodyPr/>
          <a:lstStyle/>
          <a:p>
            <a:r>
              <a:rPr lang="en-US" dirty="0"/>
              <a:t>Boosting can be used with any </a:t>
            </a:r>
            <a:r>
              <a:rPr lang="en-US" dirty="0" err="1"/>
              <a:t>subgset</a:t>
            </a:r>
            <a:r>
              <a:rPr lang="en-US" dirty="0"/>
              <a:t> of classifiers</a:t>
            </a:r>
          </a:p>
          <a:p>
            <a:r>
              <a:rPr lang="en-US" dirty="0"/>
              <a:t>One large subclass is </a:t>
            </a:r>
            <a:r>
              <a:rPr lang="en-US" dirty="0">
                <a:solidFill>
                  <a:schemeClr val="accent1"/>
                </a:solidFill>
              </a:rPr>
              <a:t>gradient boosting</a:t>
            </a:r>
          </a:p>
          <a:p>
            <a:r>
              <a:rPr lang="en-US" dirty="0"/>
              <a:t>R has multiple boosting libraries. Differences include the choice of basic classification functions and combination rules.</a:t>
            </a:r>
          </a:p>
          <a:p>
            <a:pPr lvl="1"/>
            <a:r>
              <a:rPr lang="en-US" dirty="0" err="1">
                <a:solidFill>
                  <a:schemeClr val="accent1"/>
                </a:solidFill>
              </a:rPr>
              <a:t>gbm</a:t>
            </a:r>
            <a:r>
              <a:rPr lang="en-US" dirty="0"/>
              <a:t> – boosting with trees</a:t>
            </a:r>
          </a:p>
          <a:p>
            <a:pPr lvl="1"/>
            <a:r>
              <a:rPr lang="en-US" dirty="0" err="1">
                <a:solidFill>
                  <a:schemeClr val="accent1"/>
                </a:solidFill>
              </a:rPr>
              <a:t>mboost</a:t>
            </a:r>
            <a:r>
              <a:rPr lang="en-US" dirty="0"/>
              <a:t> – model based boosting</a:t>
            </a:r>
          </a:p>
          <a:p>
            <a:pPr lvl="1"/>
            <a:r>
              <a:rPr lang="en-US" dirty="0" err="1">
                <a:solidFill>
                  <a:schemeClr val="accent1"/>
                </a:solidFill>
              </a:rPr>
              <a:t>ada</a:t>
            </a:r>
            <a:r>
              <a:rPr lang="en-US" dirty="0"/>
              <a:t> – statistical boosting based on additive logistic regression</a:t>
            </a:r>
          </a:p>
          <a:p>
            <a:pPr lvl="1"/>
            <a:r>
              <a:rPr lang="en-US" dirty="0" err="1">
                <a:solidFill>
                  <a:schemeClr val="accent1"/>
                </a:solidFill>
              </a:rPr>
              <a:t>gamBoost</a:t>
            </a:r>
            <a:r>
              <a:rPr lang="en-US" dirty="0"/>
              <a:t> for boosting generalized additive models</a:t>
            </a:r>
          </a:p>
          <a:p>
            <a:r>
              <a:rPr lang="en-US" dirty="0"/>
              <a:t>Most of these are available in the caret package</a:t>
            </a:r>
          </a:p>
        </p:txBody>
      </p:sp>
    </p:spTree>
    <p:extLst>
      <p:ext uri="{BB962C8B-B14F-4D97-AF65-F5344CB8AC3E}">
        <p14:creationId xmlns:p14="http://schemas.microsoft.com/office/powerpoint/2010/main" val="2206771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E858-AC5F-A749-8D1E-E015BCF8E87C}"/>
              </a:ext>
            </a:extLst>
          </p:cNvPr>
          <p:cNvSpPr>
            <a:spLocks noGrp="1"/>
          </p:cNvSpPr>
          <p:nvPr>
            <p:ph type="title"/>
          </p:nvPr>
        </p:nvSpPr>
        <p:spPr/>
        <p:txBody>
          <a:bodyPr/>
          <a:lstStyle/>
          <a:p>
            <a:r>
              <a:rPr lang="en-US" dirty="0"/>
              <a:t>Boosting – Wage example</a:t>
            </a:r>
          </a:p>
        </p:txBody>
      </p:sp>
      <p:sp>
        <p:nvSpPr>
          <p:cNvPr id="3" name="Content Placeholder 2">
            <a:extLst>
              <a:ext uri="{FF2B5EF4-FFF2-40B4-BE49-F238E27FC236}">
                <a16:creationId xmlns:a16="http://schemas.microsoft.com/office/drawing/2014/main" id="{57B7E2CB-873B-C24A-994C-7822595E19B4}"/>
              </a:ext>
            </a:extLst>
          </p:cNvPr>
          <p:cNvSpPr>
            <a:spLocks noGrp="1"/>
          </p:cNvSpPr>
          <p:nvPr>
            <p:ph sz="half" idx="1"/>
          </p:nvPr>
        </p:nvSpPr>
        <p:spPr/>
        <p:txBody>
          <a:bodyPr>
            <a:noAutofit/>
          </a:bodyPr>
          <a:lstStyle/>
          <a:p>
            <a:pPr marL="0" indent="0">
              <a:buNone/>
            </a:pPr>
            <a:r>
              <a:rPr lang="en-US" sz="1400" dirty="0"/>
              <a:t>--code— see code in Week3-Lectures R notes</a:t>
            </a:r>
          </a:p>
          <a:p>
            <a:pPr marL="0" indent="0">
              <a:buNone/>
            </a:pPr>
            <a:endParaRPr lang="en-US" sz="1400" dirty="0"/>
          </a:p>
          <a:p>
            <a:pPr marL="0" indent="0">
              <a:spcBef>
                <a:spcPts val="0"/>
              </a:spcBef>
              <a:buNone/>
            </a:pPr>
            <a:r>
              <a:rPr lang="en-US" sz="1400" dirty="0" err="1">
                <a:solidFill>
                  <a:schemeClr val="accent1"/>
                </a:solidFill>
              </a:rPr>
              <a:t>install.packages</a:t>
            </a:r>
            <a:r>
              <a:rPr lang="en-US" sz="1400" dirty="0">
                <a:solidFill>
                  <a:schemeClr val="accent1"/>
                </a:solidFill>
              </a:rPr>
              <a:t>("ISLR"); library(ISLR); data(Wage); library(ggplot2); library(caret); </a:t>
            </a:r>
          </a:p>
          <a:p>
            <a:pPr marL="0" indent="0">
              <a:spcBef>
                <a:spcPts val="0"/>
              </a:spcBef>
              <a:buNone/>
            </a:pPr>
            <a:r>
              <a:rPr lang="en-US" sz="1400" dirty="0">
                <a:solidFill>
                  <a:schemeClr val="accent1"/>
                </a:solidFill>
              </a:rPr>
              <a:t>Wage &lt;- subset(</a:t>
            </a:r>
            <a:r>
              <a:rPr lang="en-US" sz="1400" dirty="0" err="1">
                <a:solidFill>
                  <a:schemeClr val="accent1"/>
                </a:solidFill>
              </a:rPr>
              <a:t>Wage,select</a:t>
            </a:r>
            <a:r>
              <a:rPr lang="en-US" sz="1400" dirty="0">
                <a:solidFill>
                  <a:schemeClr val="accent1"/>
                </a:solidFill>
              </a:rPr>
              <a:t>=-c(</a:t>
            </a:r>
            <a:r>
              <a:rPr lang="en-US" sz="1400" dirty="0" err="1">
                <a:solidFill>
                  <a:schemeClr val="accent1"/>
                </a:solidFill>
              </a:rPr>
              <a:t>logwage</a:t>
            </a:r>
            <a:r>
              <a:rPr lang="en-US" sz="1400" dirty="0">
                <a:solidFill>
                  <a:schemeClr val="accent1"/>
                </a:solidFill>
              </a:rPr>
              <a:t>))</a:t>
            </a:r>
          </a:p>
          <a:p>
            <a:pPr marL="0" indent="0">
              <a:spcBef>
                <a:spcPts val="0"/>
              </a:spcBef>
              <a:buNone/>
            </a:pPr>
            <a:r>
              <a:rPr lang="en-US" sz="1400" dirty="0" err="1">
                <a:solidFill>
                  <a:schemeClr val="accent1"/>
                </a:solidFill>
              </a:rPr>
              <a:t>inTrain</a:t>
            </a:r>
            <a:r>
              <a:rPr lang="en-US" sz="1400" dirty="0">
                <a:solidFill>
                  <a:schemeClr val="accent1"/>
                </a:solidFill>
              </a:rPr>
              <a:t> &lt;- </a:t>
            </a:r>
            <a:r>
              <a:rPr lang="en-US" sz="1400" dirty="0" err="1">
                <a:solidFill>
                  <a:schemeClr val="accent1"/>
                </a:solidFill>
              </a:rPr>
              <a:t>createDataPartition</a:t>
            </a:r>
            <a:r>
              <a:rPr lang="en-US" sz="1400" dirty="0">
                <a:solidFill>
                  <a:schemeClr val="accent1"/>
                </a:solidFill>
              </a:rPr>
              <a:t>(y=</a:t>
            </a:r>
            <a:r>
              <a:rPr lang="en-US" sz="1400" dirty="0" err="1">
                <a:solidFill>
                  <a:schemeClr val="accent1"/>
                </a:solidFill>
              </a:rPr>
              <a:t>Wage$wage</a:t>
            </a:r>
            <a:r>
              <a:rPr lang="en-US" sz="1400" dirty="0">
                <a:solidFill>
                  <a:schemeClr val="accent1"/>
                </a:solidFill>
              </a:rPr>
              <a:t>, p=0.7, list=FALSE)</a:t>
            </a:r>
          </a:p>
          <a:p>
            <a:pPr marL="0" indent="0">
              <a:spcBef>
                <a:spcPts val="0"/>
              </a:spcBef>
              <a:buNone/>
            </a:pPr>
            <a:r>
              <a:rPr lang="en-US" sz="1400" dirty="0">
                <a:solidFill>
                  <a:schemeClr val="accent1"/>
                </a:solidFill>
              </a:rPr>
              <a:t>training &lt;- Wage[</a:t>
            </a:r>
            <a:r>
              <a:rPr lang="en-US" sz="1400" dirty="0" err="1">
                <a:solidFill>
                  <a:schemeClr val="accent1"/>
                </a:solidFill>
              </a:rPr>
              <a:t>inTrain</a:t>
            </a:r>
            <a:r>
              <a:rPr lang="en-US" sz="1400" dirty="0">
                <a:solidFill>
                  <a:schemeClr val="accent1"/>
                </a:solidFill>
              </a:rPr>
              <a:t>,]; testing &lt;- Wage[-</a:t>
            </a:r>
            <a:r>
              <a:rPr lang="en-US" sz="1400" dirty="0" err="1">
                <a:solidFill>
                  <a:schemeClr val="accent1"/>
                </a:solidFill>
              </a:rPr>
              <a:t>inTrain</a:t>
            </a:r>
            <a:r>
              <a:rPr lang="en-US" sz="1400" dirty="0">
                <a:solidFill>
                  <a:schemeClr val="accent1"/>
                </a:solidFill>
              </a:rPr>
              <a:t>,]</a:t>
            </a:r>
          </a:p>
          <a:p>
            <a:pPr marL="0" indent="0">
              <a:buNone/>
            </a:pPr>
            <a:r>
              <a:rPr lang="en-US" sz="1400" dirty="0"/>
              <a:t>We can then fit the model using wage as the outcome and all other </a:t>
            </a:r>
            <a:r>
              <a:rPr lang="en-US" sz="1400" dirty="0" err="1"/>
              <a:t>vars</a:t>
            </a:r>
            <a:r>
              <a:rPr lang="en-US" sz="1400" dirty="0"/>
              <a:t> as predictors</a:t>
            </a:r>
          </a:p>
          <a:p>
            <a:pPr marL="0" indent="0">
              <a:spcBef>
                <a:spcPts val="0"/>
              </a:spcBef>
              <a:buNone/>
            </a:pPr>
            <a:r>
              <a:rPr lang="en-US" sz="1400" dirty="0"/>
              <a:t>--code—</a:t>
            </a:r>
          </a:p>
          <a:p>
            <a:pPr marL="0" indent="0">
              <a:spcBef>
                <a:spcPts val="0"/>
              </a:spcBef>
              <a:buNone/>
            </a:pPr>
            <a:r>
              <a:rPr lang="en-US" sz="1400" dirty="0" err="1">
                <a:solidFill>
                  <a:schemeClr val="accent1"/>
                </a:solidFill>
              </a:rPr>
              <a:t>install.packages</a:t>
            </a:r>
            <a:r>
              <a:rPr lang="en-US" sz="1400" dirty="0">
                <a:solidFill>
                  <a:schemeClr val="accent1"/>
                </a:solidFill>
              </a:rPr>
              <a:t>("</a:t>
            </a:r>
            <a:r>
              <a:rPr lang="en-US" sz="1400" dirty="0" err="1">
                <a:solidFill>
                  <a:schemeClr val="accent1"/>
                </a:solidFill>
              </a:rPr>
              <a:t>gbm</a:t>
            </a:r>
            <a:r>
              <a:rPr lang="en-US" sz="1400" dirty="0">
                <a:solidFill>
                  <a:schemeClr val="accent1"/>
                </a:solidFill>
              </a:rPr>
              <a:t>"); library(</a:t>
            </a:r>
            <a:r>
              <a:rPr lang="en-US" sz="1400" dirty="0" err="1">
                <a:solidFill>
                  <a:schemeClr val="accent1"/>
                </a:solidFill>
              </a:rPr>
              <a:t>gbm</a:t>
            </a:r>
            <a:r>
              <a:rPr lang="en-US" sz="1400" dirty="0">
                <a:solidFill>
                  <a:schemeClr val="accent1"/>
                </a:solidFill>
              </a:rPr>
              <a:t>)</a:t>
            </a:r>
          </a:p>
          <a:p>
            <a:pPr marL="0" indent="0">
              <a:spcBef>
                <a:spcPts val="0"/>
              </a:spcBef>
              <a:buNone/>
            </a:pPr>
            <a:r>
              <a:rPr lang="en-US" sz="1400" dirty="0" err="1">
                <a:solidFill>
                  <a:schemeClr val="accent1"/>
                </a:solidFill>
              </a:rPr>
              <a:t>modFit</a:t>
            </a:r>
            <a:r>
              <a:rPr lang="en-US" sz="1400" dirty="0">
                <a:solidFill>
                  <a:schemeClr val="accent1"/>
                </a:solidFill>
              </a:rPr>
              <a:t> &lt;- train(</a:t>
            </a:r>
            <a:r>
              <a:rPr lang="en-US" sz="1400" dirty="0" err="1">
                <a:solidFill>
                  <a:schemeClr val="accent1"/>
                </a:solidFill>
              </a:rPr>
              <a:t>wage~.,method</a:t>
            </a:r>
            <a:r>
              <a:rPr lang="en-US" sz="1400" dirty="0">
                <a:solidFill>
                  <a:schemeClr val="accent1"/>
                </a:solidFill>
              </a:rPr>
              <a:t>="</a:t>
            </a:r>
            <a:r>
              <a:rPr lang="en-US" sz="1400" dirty="0" err="1">
                <a:solidFill>
                  <a:schemeClr val="accent1"/>
                </a:solidFill>
              </a:rPr>
              <a:t>gbm</a:t>
            </a:r>
            <a:r>
              <a:rPr lang="en-US" sz="1400" dirty="0">
                <a:solidFill>
                  <a:schemeClr val="accent1"/>
                </a:solidFill>
              </a:rPr>
              <a:t>",data=</a:t>
            </a:r>
            <a:r>
              <a:rPr lang="en-US" sz="1400" dirty="0" err="1">
                <a:solidFill>
                  <a:schemeClr val="accent1"/>
                </a:solidFill>
              </a:rPr>
              <a:t>training,verbose</a:t>
            </a:r>
            <a:r>
              <a:rPr lang="en-US" sz="1400" dirty="0">
                <a:solidFill>
                  <a:schemeClr val="accent1"/>
                </a:solidFill>
              </a:rPr>
              <a:t>=FALSE)</a:t>
            </a:r>
          </a:p>
          <a:p>
            <a:pPr marL="0" indent="0">
              <a:spcBef>
                <a:spcPts val="0"/>
              </a:spcBef>
              <a:buNone/>
            </a:pPr>
            <a:r>
              <a:rPr lang="en-US" sz="1400" dirty="0"/>
              <a:t>## </a:t>
            </a:r>
            <a:r>
              <a:rPr lang="en-US" sz="1400" dirty="0" err="1"/>
              <a:t>gbm</a:t>
            </a:r>
            <a:r>
              <a:rPr lang="en-US" sz="1400" dirty="0"/>
              <a:t> method does boosting with trees</a:t>
            </a:r>
          </a:p>
          <a:p>
            <a:pPr marL="0" indent="0">
              <a:spcBef>
                <a:spcPts val="0"/>
              </a:spcBef>
              <a:buNone/>
            </a:pPr>
            <a:r>
              <a:rPr lang="en-US" sz="1400" dirty="0"/>
              <a:t>## produces a lot of output if you don't use verbose=FALSE</a:t>
            </a:r>
          </a:p>
          <a:p>
            <a:pPr marL="0" indent="0">
              <a:spcBef>
                <a:spcPts val="0"/>
              </a:spcBef>
              <a:buNone/>
            </a:pPr>
            <a:r>
              <a:rPr lang="en-US" sz="1400" dirty="0">
                <a:solidFill>
                  <a:schemeClr val="accent1"/>
                </a:solidFill>
              </a:rPr>
              <a:t>print(</a:t>
            </a:r>
            <a:r>
              <a:rPr lang="en-US" sz="1400" dirty="0" err="1">
                <a:solidFill>
                  <a:schemeClr val="accent1"/>
                </a:solidFill>
              </a:rPr>
              <a:t>modFit</a:t>
            </a:r>
            <a:r>
              <a:rPr lang="en-US" sz="1400" dirty="0">
                <a:solidFill>
                  <a:schemeClr val="accent1"/>
                </a:solidFill>
              </a:rPr>
              <a:t>)</a:t>
            </a:r>
          </a:p>
          <a:p>
            <a:pPr marL="0" indent="0">
              <a:spcBef>
                <a:spcPts val="0"/>
              </a:spcBef>
              <a:buNone/>
            </a:pPr>
            <a:endParaRPr lang="en-US" sz="1400" dirty="0"/>
          </a:p>
          <a:p>
            <a:pPr marL="0" indent="0">
              <a:spcBef>
                <a:spcPts val="0"/>
              </a:spcBef>
              <a:buNone/>
            </a:pPr>
            <a:r>
              <a:rPr lang="en-US" sz="1400" dirty="0"/>
              <a:t>## look at the model against the testing dataset and plot</a:t>
            </a:r>
          </a:p>
          <a:p>
            <a:pPr marL="0" indent="0">
              <a:spcBef>
                <a:spcPts val="0"/>
              </a:spcBef>
              <a:buNone/>
            </a:pPr>
            <a:r>
              <a:rPr lang="en-US" sz="1400" dirty="0" err="1">
                <a:solidFill>
                  <a:schemeClr val="accent1"/>
                </a:solidFill>
              </a:rPr>
              <a:t>qplot</a:t>
            </a:r>
            <a:r>
              <a:rPr lang="en-US" sz="1400" dirty="0">
                <a:solidFill>
                  <a:schemeClr val="accent1"/>
                </a:solidFill>
              </a:rPr>
              <a:t>(predict(</a:t>
            </a:r>
            <a:r>
              <a:rPr lang="en-US" sz="1400" dirty="0" err="1">
                <a:solidFill>
                  <a:schemeClr val="accent1"/>
                </a:solidFill>
              </a:rPr>
              <a:t>modFit,testing</a:t>
            </a:r>
            <a:r>
              <a:rPr lang="en-US" sz="1400" dirty="0">
                <a:solidFill>
                  <a:schemeClr val="accent1"/>
                </a:solidFill>
              </a:rPr>
              <a:t>),</a:t>
            </a:r>
            <a:r>
              <a:rPr lang="en-US" sz="1400" dirty="0" err="1">
                <a:solidFill>
                  <a:schemeClr val="accent1"/>
                </a:solidFill>
              </a:rPr>
              <a:t>wage,data</a:t>
            </a:r>
            <a:r>
              <a:rPr lang="en-US" sz="1400" dirty="0">
                <a:solidFill>
                  <a:schemeClr val="accent1"/>
                </a:solidFill>
              </a:rPr>
              <a:t>=testing)</a:t>
            </a:r>
          </a:p>
        </p:txBody>
      </p:sp>
      <p:pic>
        <p:nvPicPr>
          <p:cNvPr id="5" name="Content Placeholder 4">
            <a:extLst>
              <a:ext uri="{FF2B5EF4-FFF2-40B4-BE49-F238E27FC236}">
                <a16:creationId xmlns:a16="http://schemas.microsoft.com/office/drawing/2014/main" id="{8C532EF1-D244-7246-A593-ABBF4E551148}"/>
              </a:ext>
            </a:extLst>
          </p:cNvPr>
          <p:cNvPicPr>
            <a:picLocks noGrp="1" noChangeAspect="1"/>
          </p:cNvPicPr>
          <p:nvPr>
            <p:ph sz="half" idx="2"/>
          </p:nvPr>
        </p:nvPicPr>
        <p:blipFill>
          <a:blip r:embed="rId2"/>
          <a:stretch>
            <a:fillRect/>
          </a:stretch>
        </p:blipFill>
        <p:spPr>
          <a:xfrm>
            <a:off x="6221129" y="1825625"/>
            <a:ext cx="5083741" cy="4351338"/>
          </a:xfrm>
          <a:prstGeom prst="rect">
            <a:avLst/>
          </a:prstGeom>
        </p:spPr>
      </p:pic>
    </p:spTree>
    <p:extLst>
      <p:ext uri="{BB962C8B-B14F-4D97-AF65-F5344CB8AC3E}">
        <p14:creationId xmlns:p14="http://schemas.microsoft.com/office/powerpoint/2010/main" val="595534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A29EE3-99A0-E740-A298-2FE1C274B928}"/>
              </a:ext>
            </a:extLst>
          </p:cNvPr>
          <p:cNvSpPr>
            <a:spLocks noGrp="1"/>
          </p:cNvSpPr>
          <p:nvPr>
            <p:ph type="title"/>
          </p:nvPr>
        </p:nvSpPr>
        <p:spPr/>
        <p:txBody>
          <a:bodyPr/>
          <a:lstStyle/>
          <a:p>
            <a:r>
              <a:rPr lang="en-US" dirty="0"/>
              <a:t>Notes and Further Reading</a:t>
            </a:r>
          </a:p>
        </p:txBody>
      </p:sp>
      <p:sp>
        <p:nvSpPr>
          <p:cNvPr id="6" name="Content Placeholder 5">
            <a:extLst>
              <a:ext uri="{FF2B5EF4-FFF2-40B4-BE49-F238E27FC236}">
                <a16:creationId xmlns:a16="http://schemas.microsoft.com/office/drawing/2014/main" id="{29CB7132-23CF-D541-B090-8B01C2DC81A0}"/>
              </a:ext>
            </a:extLst>
          </p:cNvPr>
          <p:cNvSpPr>
            <a:spLocks noGrp="1"/>
          </p:cNvSpPr>
          <p:nvPr>
            <p:ph idx="1"/>
          </p:nvPr>
        </p:nvSpPr>
        <p:spPr/>
        <p:txBody>
          <a:bodyPr/>
          <a:lstStyle/>
          <a:p>
            <a:r>
              <a:rPr lang="en-US" dirty="0"/>
              <a:t>Tutorials for boosting</a:t>
            </a:r>
          </a:p>
          <a:p>
            <a:pPr lvl="1"/>
            <a:r>
              <a:rPr lang="en-US" dirty="0"/>
              <a:t>Freund and </a:t>
            </a:r>
            <a:r>
              <a:rPr lang="en-US" dirty="0" err="1"/>
              <a:t>Shapire</a:t>
            </a:r>
            <a:r>
              <a:rPr lang="en-US" dirty="0"/>
              <a:t> – </a:t>
            </a:r>
            <a:r>
              <a:rPr lang="en-US" sz="1800" dirty="0">
                <a:hlinkClick r:id="rId2"/>
              </a:rPr>
              <a:t>http://www.cc.gatech.edu/~thad/6601-gradAI-fall2013/boosting.pdf</a:t>
            </a:r>
            <a:endParaRPr lang="en-US" sz="1800" dirty="0"/>
          </a:p>
          <a:p>
            <a:pPr lvl="1"/>
            <a:r>
              <a:rPr lang="en-US" dirty="0"/>
              <a:t>Ron Meir – </a:t>
            </a:r>
            <a:r>
              <a:rPr lang="en-US" sz="1800" dirty="0">
                <a:hlinkClick r:id="rId3"/>
              </a:rPr>
              <a:t>http://webee.technion.ac.il/people/rmeir/BoostingTutorial.pdf</a:t>
            </a:r>
            <a:endParaRPr lang="en-US" sz="1800" dirty="0"/>
          </a:p>
          <a:p>
            <a:r>
              <a:rPr lang="en-US" dirty="0"/>
              <a:t>Boosting, random forests, and model </a:t>
            </a:r>
            <a:r>
              <a:rPr lang="en-US" dirty="0" err="1"/>
              <a:t>ensembling</a:t>
            </a:r>
            <a:r>
              <a:rPr lang="en-US" dirty="0"/>
              <a:t> are the most common tools that win </a:t>
            </a:r>
            <a:r>
              <a:rPr lang="en-US" dirty="0" err="1"/>
              <a:t>Kaggle</a:t>
            </a:r>
            <a:r>
              <a:rPr lang="en-US" dirty="0"/>
              <a:t> and other prediction contests.</a:t>
            </a:r>
          </a:p>
          <a:p>
            <a:pPr lvl="1"/>
            <a:r>
              <a:rPr lang="en-US" sz="1800" dirty="0">
                <a:hlinkClick r:id="rId4"/>
              </a:rPr>
              <a:t>http://www.netflixprize.com/assets/GrandPrize2009_BPC_BigChaos.pdf</a:t>
            </a:r>
            <a:endParaRPr lang="en-US" sz="1800" dirty="0"/>
          </a:p>
          <a:p>
            <a:pPr lvl="1"/>
            <a:r>
              <a:rPr lang="en-US" sz="1800" dirty="0">
                <a:hlinkClick r:id="rId5"/>
              </a:rPr>
              <a:t>http://kaggle2.blob.core.windows.net/wiki-files/327/09ccf652-8c1c-4a3d-b979-ce2369c985e4/Willem%20Mestrom%20-%20Milestone%201%20Description%20V2%202.pdf</a:t>
            </a:r>
            <a:endParaRPr lang="en-US" sz="1800" dirty="0"/>
          </a:p>
          <a:p>
            <a:pPr lvl="1"/>
            <a:endParaRPr lang="en-US" dirty="0"/>
          </a:p>
        </p:txBody>
      </p:sp>
    </p:spTree>
    <p:extLst>
      <p:ext uri="{BB962C8B-B14F-4D97-AF65-F5344CB8AC3E}">
        <p14:creationId xmlns:p14="http://schemas.microsoft.com/office/powerpoint/2010/main" val="294734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C1FAA9-8A5E-204B-9F39-73DC5B6A66F4}"/>
              </a:ext>
            </a:extLst>
          </p:cNvPr>
          <p:cNvSpPr>
            <a:spLocks noGrp="1"/>
          </p:cNvSpPr>
          <p:nvPr>
            <p:ph type="title"/>
          </p:nvPr>
        </p:nvSpPr>
        <p:spPr/>
        <p:txBody>
          <a:bodyPr/>
          <a:lstStyle/>
          <a:p>
            <a:r>
              <a:rPr lang="en-US" dirty="0"/>
              <a:t>Model Based Prediction</a:t>
            </a:r>
          </a:p>
        </p:txBody>
      </p:sp>
      <p:sp>
        <p:nvSpPr>
          <p:cNvPr id="5" name="Text Placeholder 4">
            <a:extLst>
              <a:ext uri="{FF2B5EF4-FFF2-40B4-BE49-F238E27FC236}">
                <a16:creationId xmlns:a16="http://schemas.microsoft.com/office/drawing/2014/main" id="{4AB06EFB-4C86-8141-9E97-E71C86593F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83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01D1-BC8C-B54C-9B2F-CB40FEEAB9DB}"/>
              </a:ext>
            </a:extLst>
          </p:cNvPr>
          <p:cNvSpPr>
            <a:spLocks noGrp="1"/>
          </p:cNvSpPr>
          <p:nvPr>
            <p:ph type="title"/>
          </p:nvPr>
        </p:nvSpPr>
        <p:spPr/>
        <p:txBody>
          <a:bodyPr/>
          <a:lstStyle/>
          <a:p>
            <a:r>
              <a:rPr lang="en-US" dirty="0"/>
              <a:t>Basic Algorithm</a:t>
            </a:r>
          </a:p>
        </p:txBody>
      </p:sp>
      <p:sp>
        <p:nvSpPr>
          <p:cNvPr id="3" name="Content Placeholder 2">
            <a:extLst>
              <a:ext uri="{FF2B5EF4-FFF2-40B4-BE49-F238E27FC236}">
                <a16:creationId xmlns:a16="http://schemas.microsoft.com/office/drawing/2014/main" id="{C9B068DD-80A5-5046-A17C-367CB213CCBD}"/>
              </a:ext>
            </a:extLst>
          </p:cNvPr>
          <p:cNvSpPr>
            <a:spLocks noGrp="1"/>
          </p:cNvSpPr>
          <p:nvPr>
            <p:ph sz="half" idx="1"/>
          </p:nvPr>
        </p:nvSpPr>
        <p:spPr/>
        <p:txBody>
          <a:bodyPr>
            <a:normAutofit fontScale="70000" lnSpcReduction="20000"/>
          </a:bodyPr>
          <a:lstStyle/>
          <a:p>
            <a:r>
              <a:rPr lang="en-US" dirty="0"/>
              <a:t>Start with all variables in one group</a:t>
            </a:r>
          </a:p>
          <a:p>
            <a:r>
              <a:rPr lang="en-US" dirty="0"/>
              <a:t>Find the variable/split that best separates the outcomes</a:t>
            </a:r>
          </a:p>
          <a:p>
            <a:r>
              <a:rPr lang="en-US" dirty="0"/>
              <a:t>Divide the data in to 2 groups (“leaves”) on that split (“node)</a:t>
            </a:r>
          </a:p>
          <a:p>
            <a:r>
              <a:rPr lang="en-US" dirty="0"/>
              <a:t>Within each split, find the best variable/split that separates the outcomes</a:t>
            </a:r>
          </a:p>
          <a:p>
            <a:r>
              <a:rPr lang="en-US" dirty="0"/>
              <a:t>Continue until the groups are too small or sufficiently “pure”</a:t>
            </a:r>
          </a:p>
        </p:txBody>
      </p:sp>
      <p:sp>
        <p:nvSpPr>
          <p:cNvPr id="4" name="Content Placeholder 3">
            <a:extLst>
              <a:ext uri="{FF2B5EF4-FFF2-40B4-BE49-F238E27FC236}">
                <a16:creationId xmlns:a16="http://schemas.microsoft.com/office/drawing/2014/main" id="{CA1F0F58-F775-DA49-A163-C010C0B2B103}"/>
              </a:ext>
            </a:extLst>
          </p:cNvPr>
          <p:cNvSpPr>
            <a:spLocks noGrp="1"/>
          </p:cNvSpPr>
          <p:nvPr>
            <p:ph sz="half" idx="2"/>
          </p:nvPr>
        </p:nvSpPr>
        <p:spPr/>
        <p:txBody>
          <a:bodyPr>
            <a:normAutofit fontScale="70000" lnSpcReduction="20000"/>
          </a:bodyPr>
          <a:lstStyle/>
          <a:p>
            <a:r>
              <a:rPr lang="en-US" dirty="0"/>
              <a:t>Start with all the variables of one big group. And then, you find the first variable that best splits the outcomes into two different homogenous groups.</a:t>
            </a:r>
          </a:p>
          <a:p>
            <a:r>
              <a:rPr lang="en-US" dirty="0"/>
              <a:t>You then divided the data into two groups which we call leaves, and on, and the split that you just performed is called a node.</a:t>
            </a:r>
          </a:p>
          <a:p>
            <a:r>
              <a:rPr lang="en-US" dirty="0"/>
              <a:t>Within each split, we then search through all the variables, again including the variable we just split on and try to find within that group if there's another variable or split that separates the outcome, into even more homogeneous groups.</a:t>
            </a:r>
          </a:p>
          <a:p>
            <a:r>
              <a:rPr lang="en-US" dirty="0"/>
              <a:t>You continue until the groups are too small, or they're sufficiently pure.</a:t>
            </a:r>
          </a:p>
          <a:p>
            <a:pPr lvl="1"/>
            <a:r>
              <a:rPr lang="en-US" dirty="0"/>
              <a:t>In other words, sufficiently homogeneous to, stop the algorithm.</a:t>
            </a:r>
          </a:p>
          <a:p>
            <a:endParaRPr lang="en-US" dirty="0"/>
          </a:p>
          <a:p>
            <a:endParaRPr lang="en-US" dirty="0"/>
          </a:p>
        </p:txBody>
      </p:sp>
    </p:spTree>
    <p:extLst>
      <p:ext uri="{BB962C8B-B14F-4D97-AF65-F5344CB8AC3E}">
        <p14:creationId xmlns:p14="http://schemas.microsoft.com/office/powerpoint/2010/main" val="644728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E5BB69-A367-F74B-A365-CAF8C94FEDC9}"/>
              </a:ext>
            </a:extLst>
          </p:cNvPr>
          <p:cNvSpPr>
            <a:spLocks noGrp="1"/>
          </p:cNvSpPr>
          <p:nvPr>
            <p:ph type="title"/>
          </p:nvPr>
        </p:nvSpPr>
        <p:spPr/>
        <p:txBody>
          <a:bodyPr/>
          <a:lstStyle/>
          <a:p>
            <a:r>
              <a:rPr lang="en-US" dirty="0"/>
              <a:t>Basic Idea</a:t>
            </a:r>
          </a:p>
        </p:txBody>
      </p:sp>
      <p:sp>
        <p:nvSpPr>
          <p:cNvPr id="5" name="Content Placeholder 4">
            <a:extLst>
              <a:ext uri="{FF2B5EF4-FFF2-40B4-BE49-F238E27FC236}">
                <a16:creationId xmlns:a16="http://schemas.microsoft.com/office/drawing/2014/main" id="{7BB89C87-F3F8-FC4A-89F0-C951A954E685}"/>
              </a:ext>
            </a:extLst>
          </p:cNvPr>
          <p:cNvSpPr>
            <a:spLocks noGrp="1"/>
          </p:cNvSpPr>
          <p:nvPr>
            <p:ph idx="1"/>
          </p:nvPr>
        </p:nvSpPr>
        <p:spPr/>
        <p:txBody>
          <a:bodyPr/>
          <a:lstStyle/>
          <a:p>
            <a:r>
              <a:rPr lang="en-US" dirty="0"/>
              <a:t>Assume the data follow a probabilistic model</a:t>
            </a:r>
          </a:p>
          <a:p>
            <a:r>
              <a:rPr lang="en-US" dirty="0"/>
              <a:t>Use Bayes' theorem to identify optimal classifiers</a:t>
            </a:r>
          </a:p>
          <a:p>
            <a:r>
              <a:rPr lang="en-US" dirty="0"/>
              <a:t>Pros:</a:t>
            </a:r>
          </a:p>
          <a:p>
            <a:pPr lvl="1"/>
            <a:r>
              <a:rPr lang="en-US" dirty="0"/>
              <a:t>Can take advantage of structure of the data</a:t>
            </a:r>
          </a:p>
          <a:p>
            <a:pPr lvl="1"/>
            <a:r>
              <a:rPr lang="en-US" dirty="0"/>
              <a:t>May be computationally convenient</a:t>
            </a:r>
          </a:p>
          <a:p>
            <a:pPr lvl="1"/>
            <a:r>
              <a:rPr lang="en-US" dirty="0"/>
              <a:t>Are reasonably accurate on real problems</a:t>
            </a:r>
          </a:p>
          <a:p>
            <a:r>
              <a:rPr lang="en-US" dirty="0"/>
              <a:t>Cons:</a:t>
            </a:r>
          </a:p>
          <a:p>
            <a:pPr lvl="1"/>
            <a:r>
              <a:rPr lang="en-US" dirty="0"/>
              <a:t>Make additional assumptions about the data</a:t>
            </a:r>
          </a:p>
          <a:p>
            <a:pPr lvl="1"/>
            <a:r>
              <a:rPr lang="en-US" dirty="0"/>
              <a:t>When the model is incorrect you may get reduced accuracy</a:t>
            </a:r>
          </a:p>
        </p:txBody>
      </p:sp>
    </p:spTree>
    <p:extLst>
      <p:ext uri="{BB962C8B-B14F-4D97-AF65-F5344CB8AC3E}">
        <p14:creationId xmlns:p14="http://schemas.microsoft.com/office/powerpoint/2010/main" val="2524617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24A6-0A81-5C45-A88A-1967DF27D9B0}"/>
              </a:ext>
            </a:extLst>
          </p:cNvPr>
          <p:cNvSpPr>
            <a:spLocks noGrp="1"/>
          </p:cNvSpPr>
          <p:nvPr>
            <p:ph type="title"/>
          </p:nvPr>
        </p:nvSpPr>
        <p:spPr/>
        <p:txBody>
          <a:bodyPr/>
          <a:lstStyle/>
          <a:p>
            <a:r>
              <a:rPr lang="en-US" dirty="0"/>
              <a:t>Model based approach</a:t>
            </a:r>
          </a:p>
        </p:txBody>
      </p:sp>
      <p:pic>
        <p:nvPicPr>
          <p:cNvPr id="4" name="Content Placeholder 3">
            <a:extLst>
              <a:ext uri="{FF2B5EF4-FFF2-40B4-BE49-F238E27FC236}">
                <a16:creationId xmlns:a16="http://schemas.microsoft.com/office/drawing/2014/main" id="{EC6E8DA0-A9D7-5C4B-BC96-9DF980FA6624}"/>
              </a:ext>
            </a:extLst>
          </p:cNvPr>
          <p:cNvPicPr>
            <a:picLocks noGrp="1" noChangeAspect="1"/>
          </p:cNvPicPr>
          <p:nvPr>
            <p:ph idx="1"/>
          </p:nvPr>
        </p:nvPicPr>
        <p:blipFill>
          <a:blip r:embed="rId2"/>
          <a:stretch>
            <a:fillRect/>
          </a:stretch>
        </p:blipFill>
        <p:spPr>
          <a:xfrm>
            <a:off x="2579042" y="1825625"/>
            <a:ext cx="7033915" cy="4351338"/>
          </a:xfrm>
          <a:prstGeom prst="rect">
            <a:avLst/>
          </a:prstGeom>
        </p:spPr>
      </p:pic>
    </p:spTree>
    <p:extLst>
      <p:ext uri="{BB962C8B-B14F-4D97-AF65-F5344CB8AC3E}">
        <p14:creationId xmlns:p14="http://schemas.microsoft.com/office/powerpoint/2010/main" val="1011295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9240-A454-8848-9C59-5A540E2B580E}"/>
              </a:ext>
            </a:extLst>
          </p:cNvPr>
          <p:cNvSpPr>
            <a:spLocks noGrp="1"/>
          </p:cNvSpPr>
          <p:nvPr>
            <p:ph type="title"/>
          </p:nvPr>
        </p:nvSpPr>
        <p:spPr/>
        <p:txBody>
          <a:bodyPr/>
          <a:lstStyle/>
          <a:p>
            <a:r>
              <a:rPr lang="en-US" dirty="0"/>
              <a:t>Classifying using the model</a:t>
            </a:r>
          </a:p>
        </p:txBody>
      </p:sp>
      <p:sp>
        <p:nvSpPr>
          <p:cNvPr id="3" name="Content Placeholder 2">
            <a:extLst>
              <a:ext uri="{FF2B5EF4-FFF2-40B4-BE49-F238E27FC236}">
                <a16:creationId xmlns:a16="http://schemas.microsoft.com/office/drawing/2014/main" id="{A58C5228-2334-A54C-8BF0-DCA82F41E61B}"/>
              </a:ext>
            </a:extLst>
          </p:cNvPr>
          <p:cNvSpPr>
            <a:spLocks noGrp="1"/>
          </p:cNvSpPr>
          <p:nvPr>
            <p:ph idx="1"/>
          </p:nvPr>
        </p:nvSpPr>
        <p:spPr/>
        <p:txBody>
          <a:bodyPr/>
          <a:lstStyle/>
          <a:p>
            <a:r>
              <a:rPr lang="en-US" dirty="0"/>
              <a:t>A range of models use this approach</a:t>
            </a:r>
          </a:p>
          <a:p>
            <a:pPr lvl="1"/>
            <a:r>
              <a:rPr lang="en-US" dirty="0"/>
              <a:t>Linear discriminant analysis assumes </a:t>
            </a:r>
            <a:r>
              <a:rPr lang="en-US" dirty="0" err="1"/>
              <a:t>fk</a:t>
            </a:r>
            <a:r>
              <a:rPr lang="en-US" dirty="0"/>
              <a:t>(x) is multivariate Gaussian with different </a:t>
            </a:r>
            <a:r>
              <a:rPr lang="en-US" dirty="0" err="1"/>
              <a:t>covariances</a:t>
            </a:r>
            <a:endParaRPr lang="en-US" dirty="0"/>
          </a:p>
          <a:p>
            <a:pPr lvl="1"/>
            <a:r>
              <a:rPr lang="en-US" dirty="0"/>
              <a:t>Quadratic </a:t>
            </a:r>
            <a:r>
              <a:rPr lang="en-US" dirty="0" err="1"/>
              <a:t>discrimant</a:t>
            </a:r>
            <a:r>
              <a:rPr lang="en-US" dirty="0"/>
              <a:t> analysis assumes </a:t>
            </a:r>
            <a:r>
              <a:rPr lang="en-US" dirty="0" err="1"/>
              <a:t>fk</a:t>
            </a:r>
            <a:r>
              <a:rPr lang="en-US" dirty="0"/>
              <a:t>(x) is multivariate Gaussian with different </a:t>
            </a:r>
            <a:r>
              <a:rPr lang="en-US" dirty="0" err="1"/>
              <a:t>covariances</a:t>
            </a:r>
            <a:endParaRPr lang="en-US" dirty="0"/>
          </a:p>
          <a:p>
            <a:pPr lvl="1"/>
            <a:r>
              <a:rPr lang="en-US" dirty="0">
                <a:solidFill>
                  <a:schemeClr val="accent1"/>
                </a:solidFill>
              </a:rPr>
              <a:t>Model based prediction </a:t>
            </a:r>
            <a:r>
              <a:rPr lang="en-US" dirty="0"/>
              <a:t>assumes more complicated versions for the covariance matrix</a:t>
            </a:r>
          </a:p>
          <a:p>
            <a:pPr lvl="1"/>
            <a:r>
              <a:rPr lang="en-US" dirty="0"/>
              <a:t>Naïve Bayes assumes independence between features for model building</a:t>
            </a:r>
          </a:p>
          <a:p>
            <a:pPr lvl="1"/>
            <a:endParaRPr lang="en-US" dirty="0"/>
          </a:p>
          <a:p>
            <a:pPr marL="457200" lvl="1" indent="0">
              <a:buNone/>
            </a:pPr>
            <a:r>
              <a:rPr lang="en-US" dirty="0">
                <a:hlinkClick r:id="rId2"/>
              </a:rPr>
              <a:t>http://statweb.Stanford.edu/~tibs/ElemStatLearn/</a:t>
            </a:r>
            <a:endParaRPr lang="en-US" dirty="0"/>
          </a:p>
          <a:p>
            <a:pPr marL="457200" lvl="1" indent="0">
              <a:buNone/>
            </a:pPr>
            <a:endParaRPr lang="en-US" dirty="0"/>
          </a:p>
        </p:txBody>
      </p:sp>
      <p:sp>
        <p:nvSpPr>
          <p:cNvPr id="4" name="TextBox 3">
            <a:extLst>
              <a:ext uri="{FF2B5EF4-FFF2-40B4-BE49-F238E27FC236}">
                <a16:creationId xmlns:a16="http://schemas.microsoft.com/office/drawing/2014/main" id="{CAC231C3-AF89-A24C-A018-C27A718F460C}"/>
              </a:ext>
            </a:extLst>
          </p:cNvPr>
          <p:cNvSpPr txBox="1"/>
          <p:nvPr/>
        </p:nvSpPr>
        <p:spPr>
          <a:xfrm>
            <a:off x="4169664" y="2677859"/>
            <a:ext cx="1511808" cy="276999"/>
          </a:xfrm>
          <a:prstGeom prst="rect">
            <a:avLst/>
          </a:prstGeom>
          <a:noFill/>
        </p:spPr>
        <p:txBody>
          <a:bodyPr wrap="square" rtlCol="0">
            <a:spAutoFit/>
          </a:bodyPr>
          <a:lstStyle/>
          <a:p>
            <a:r>
              <a:rPr lang="en-US" sz="1200" dirty="0">
                <a:solidFill>
                  <a:schemeClr val="accent1"/>
                </a:solidFill>
              </a:rPr>
              <a:t>In each of the classes</a:t>
            </a:r>
          </a:p>
        </p:txBody>
      </p:sp>
    </p:spTree>
    <p:extLst>
      <p:ext uri="{BB962C8B-B14F-4D97-AF65-F5344CB8AC3E}">
        <p14:creationId xmlns:p14="http://schemas.microsoft.com/office/powerpoint/2010/main" val="2914716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E0762-E300-3B4B-94AE-B74736C969E5}"/>
              </a:ext>
            </a:extLst>
          </p:cNvPr>
          <p:cNvSpPr>
            <a:spLocks noGrp="1"/>
          </p:cNvSpPr>
          <p:nvPr>
            <p:ph type="title"/>
          </p:nvPr>
        </p:nvSpPr>
        <p:spPr/>
        <p:txBody>
          <a:bodyPr/>
          <a:lstStyle/>
          <a:p>
            <a:r>
              <a:rPr lang="en-US" dirty="0"/>
              <a:t>Why linear discriminant analysis?</a:t>
            </a:r>
          </a:p>
        </p:txBody>
      </p:sp>
      <p:pic>
        <p:nvPicPr>
          <p:cNvPr id="5" name="Content Placeholder 4">
            <a:extLst>
              <a:ext uri="{FF2B5EF4-FFF2-40B4-BE49-F238E27FC236}">
                <a16:creationId xmlns:a16="http://schemas.microsoft.com/office/drawing/2014/main" id="{285CE2CC-6F53-1247-919E-746642EDE8AC}"/>
              </a:ext>
            </a:extLst>
          </p:cNvPr>
          <p:cNvPicPr>
            <a:picLocks noGrp="1" noChangeAspect="1"/>
          </p:cNvPicPr>
          <p:nvPr>
            <p:ph idx="1"/>
          </p:nvPr>
        </p:nvPicPr>
        <p:blipFill>
          <a:blip r:embed="rId2"/>
          <a:stretch>
            <a:fillRect/>
          </a:stretch>
        </p:blipFill>
        <p:spPr>
          <a:xfrm>
            <a:off x="3727450" y="2047296"/>
            <a:ext cx="4737100" cy="3543300"/>
          </a:xfrm>
          <a:prstGeom prst="rect">
            <a:avLst/>
          </a:prstGeom>
        </p:spPr>
      </p:pic>
      <p:sp>
        <p:nvSpPr>
          <p:cNvPr id="4" name="TextBox 3">
            <a:extLst>
              <a:ext uri="{FF2B5EF4-FFF2-40B4-BE49-F238E27FC236}">
                <a16:creationId xmlns:a16="http://schemas.microsoft.com/office/drawing/2014/main" id="{758C5566-021D-5545-A1C7-AC3283AA161E}"/>
              </a:ext>
            </a:extLst>
          </p:cNvPr>
          <p:cNvSpPr txBox="1"/>
          <p:nvPr/>
        </p:nvSpPr>
        <p:spPr>
          <a:xfrm>
            <a:off x="9244584" y="2659394"/>
            <a:ext cx="1511808" cy="276999"/>
          </a:xfrm>
          <a:prstGeom prst="rect">
            <a:avLst/>
          </a:prstGeom>
          <a:noFill/>
        </p:spPr>
        <p:txBody>
          <a:bodyPr wrap="square" rtlCol="0">
            <a:spAutoFit/>
          </a:bodyPr>
          <a:lstStyle/>
          <a:p>
            <a:r>
              <a:rPr lang="en-US" sz="1200" dirty="0">
                <a:solidFill>
                  <a:schemeClr val="accent1"/>
                </a:solidFill>
              </a:rPr>
              <a:t>In each of the classes</a:t>
            </a:r>
          </a:p>
        </p:txBody>
      </p:sp>
      <p:sp>
        <p:nvSpPr>
          <p:cNvPr id="6" name="Rectangle 5">
            <a:extLst>
              <a:ext uri="{FF2B5EF4-FFF2-40B4-BE49-F238E27FC236}">
                <a16:creationId xmlns:a16="http://schemas.microsoft.com/office/drawing/2014/main" id="{BBB0C4A4-8B5E-244E-AAD1-C9C218BA7362}"/>
              </a:ext>
            </a:extLst>
          </p:cNvPr>
          <p:cNvSpPr/>
          <p:nvPr/>
        </p:nvSpPr>
        <p:spPr>
          <a:xfrm>
            <a:off x="433140" y="5942568"/>
            <a:ext cx="5376023" cy="369332"/>
          </a:xfrm>
          <a:prstGeom prst="rect">
            <a:avLst/>
          </a:prstGeom>
        </p:spPr>
        <p:txBody>
          <a:bodyPr wrap="none">
            <a:spAutoFit/>
          </a:bodyPr>
          <a:lstStyle/>
          <a:p>
            <a:pPr lvl="1"/>
            <a:r>
              <a:rPr lang="en-US" dirty="0">
                <a:hlinkClick r:id="rId3"/>
              </a:rPr>
              <a:t>http://statweb.Stanford.edu/~tibs/ElemStatLearn/</a:t>
            </a:r>
            <a:endParaRPr lang="en-US" dirty="0"/>
          </a:p>
        </p:txBody>
      </p:sp>
    </p:spTree>
    <p:extLst>
      <p:ext uri="{BB962C8B-B14F-4D97-AF65-F5344CB8AC3E}">
        <p14:creationId xmlns:p14="http://schemas.microsoft.com/office/powerpoint/2010/main" val="3970384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030A-6E19-024F-8DAA-DE8404BF61D9}"/>
              </a:ext>
            </a:extLst>
          </p:cNvPr>
          <p:cNvSpPr>
            <a:spLocks noGrp="1"/>
          </p:cNvSpPr>
          <p:nvPr>
            <p:ph type="title"/>
          </p:nvPr>
        </p:nvSpPr>
        <p:spPr/>
        <p:txBody>
          <a:bodyPr/>
          <a:lstStyle/>
          <a:p>
            <a:r>
              <a:rPr lang="en-US" dirty="0"/>
              <a:t>Decision </a:t>
            </a:r>
            <a:r>
              <a:rPr lang="en-US" dirty="0" err="1"/>
              <a:t>Boundries</a:t>
            </a:r>
            <a:endParaRPr lang="en-US" dirty="0"/>
          </a:p>
        </p:txBody>
      </p:sp>
      <p:pic>
        <p:nvPicPr>
          <p:cNvPr id="7" name="Content Placeholder 6">
            <a:extLst>
              <a:ext uri="{FF2B5EF4-FFF2-40B4-BE49-F238E27FC236}">
                <a16:creationId xmlns:a16="http://schemas.microsoft.com/office/drawing/2014/main" id="{EBF3072D-CAD0-4F40-B6F6-33F7430CBF28}"/>
              </a:ext>
            </a:extLst>
          </p:cNvPr>
          <p:cNvPicPr>
            <a:picLocks noGrp="1" noChangeAspect="1"/>
          </p:cNvPicPr>
          <p:nvPr>
            <p:ph idx="1"/>
          </p:nvPr>
        </p:nvPicPr>
        <p:blipFill>
          <a:blip r:embed="rId2"/>
          <a:stretch>
            <a:fillRect/>
          </a:stretch>
        </p:blipFill>
        <p:spPr>
          <a:xfrm>
            <a:off x="1660079" y="1825625"/>
            <a:ext cx="8871842" cy="4351338"/>
          </a:xfrm>
          <a:prstGeom prst="rect">
            <a:avLst/>
          </a:prstGeom>
        </p:spPr>
      </p:pic>
      <p:sp>
        <p:nvSpPr>
          <p:cNvPr id="8" name="TextBox 7">
            <a:extLst>
              <a:ext uri="{FF2B5EF4-FFF2-40B4-BE49-F238E27FC236}">
                <a16:creationId xmlns:a16="http://schemas.microsoft.com/office/drawing/2014/main" id="{BAA6C560-9CAA-AA4F-BF67-70368C583506}"/>
              </a:ext>
            </a:extLst>
          </p:cNvPr>
          <p:cNvSpPr txBox="1"/>
          <p:nvPr/>
        </p:nvSpPr>
        <p:spPr>
          <a:xfrm>
            <a:off x="6574536" y="2025410"/>
            <a:ext cx="3008376" cy="461665"/>
          </a:xfrm>
          <a:prstGeom prst="rect">
            <a:avLst/>
          </a:prstGeom>
          <a:noFill/>
        </p:spPr>
        <p:txBody>
          <a:bodyPr wrap="square" rtlCol="0">
            <a:spAutoFit/>
          </a:bodyPr>
          <a:lstStyle/>
          <a:p>
            <a:r>
              <a:rPr lang="en-US" sz="1200" dirty="0">
                <a:solidFill>
                  <a:schemeClr val="accent1"/>
                </a:solidFill>
              </a:rPr>
              <a:t>In each of the classes using 2 variables (x and y axis)</a:t>
            </a:r>
          </a:p>
        </p:txBody>
      </p:sp>
      <p:sp>
        <p:nvSpPr>
          <p:cNvPr id="9" name="TextBox 8">
            <a:extLst>
              <a:ext uri="{FF2B5EF4-FFF2-40B4-BE49-F238E27FC236}">
                <a16:creationId xmlns:a16="http://schemas.microsoft.com/office/drawing/2014/main" id="{B5C3598A-2579-1F41-B930-39BE42621585}"/>
              </a:ext>
            </a:extLst>
          </p:cNvPr>
          <p:cNvSpPr txBox="1"/>
          <p:nvPr/>
        </p:nvSpPr>
        <p:spPr>
          <a:xfrm>
            <a:off x="1850136" y="2025409"/>
            <a:ext cx="3008376" cy="461665"/>
          </a:xfrm>
          <a:prstGeom prst="rect">
            <a:avLst/>
          </a:prstGeom>
          <a:noFill/>
        </p:spPr>
        <p:txBody>
          <a:bodyPr wrap="square" rtlCol="0">
            <a:spAutoFit/>
          </a:bodyPr>
          <a:lstStyle/>
          <a:p>
            <a:r>
              <a:rPr lang="en-US" sz="1200" dirty="0">
                <a:solidFill>
                  <a:schemeClr val="accent1"/>
                </a:solidFill>
              </a:rPr>
              <a:t>Fitting one Gaussian distribution to each class (green, yellow, blue)</a:t>
            </a:r>
          </a:p>
        </p:txBody>
      </p:sp>
      <p:sp>
        <p:nvSpPr>
          <p:cNvPr id="10" name="TextBox 9">
            <a:extLst>
              <a:ext uri="{FF2B5EF4-FFF2-40B4-BE49-F238E27FC236}">
                <a16:creationId xmlns:a16="http://schemas.microsoft.com/office/drawing/2014/main" id="{F998AAC9-34DE-5A44-9C7B-A5C691342D4E}"/>
              </a:ext>
            </a:extLst>
          </p:cNvPr>
          <p:cNvSpPr txBox="1"/>
          <p:nvPr/>
        </p:nvSpPr>
        <p:spPr>
          <a:xfrm>
            <a:off x="4591812" y="5328635"/>
            <a:ext cx="3008376" cy="461665"/>
          </a:xfrm>
          <a:prstGeom prst="rect">
            <a:avLst/>
          </a:prstGeom>
          <a:noFill/>
        </p:spPr>
        <p:txBody>
          <a:bodyPr wrap="square" rtlCol="0">
            <a:spAutoFit/>
          </a:bodyPr>
          <a:lstStyle/>
          <a:p>
            <a:r>
              <a:rPr lang="en-US" sz="1200" dirty="0">
                <a:solidFill>
                  <a:schemeClr val="accent1"/>
                </a:solidFill>
              </a:rPr>
              <a:t>Draw lines where the probability switches from this class to that class</a:t>
            </a:r>
          </a:p>
        </p:txBody>
      </p:sp>
      <p:cxnSp>
        <p:nvCxnSpPr>
          <p:cNvPr id="12" name="Straight Arrow Connector 11">
            <a:extLst>
              <a:ext uri="{FF2B5EF4-FFF2-40B4-BE49-F238E27FC236}">
                <a16:creationId xmlns:a16="http://schemas.microsoft.com/office/drawing/2014/main" id="{13CFCB37-F84C-B046-84EE-F198D37A0334}"/>
              </a:ext>
            </a:extLst>
          </p:cNvPr>
          <p:cNvCxnSpPr/>
          <p:nvPr/>
        </p:nvCxnSpPr>
        <p:spPr>
          <a:xfrm>
            <a:off x="5522976" y="4962144"/>
            <a:ext cx="1182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29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6214-6B7B-0D44-85D4-F67477EA2759}"/>
              </a:ext>
            </a:extLst>
          </p:cNvPr>
          <p:cNvSpPr>
            <a:spLocks noGrp="1"/>
          </p:cNvSpPr>
          <p:nvPr>
            <p:ph type="title"/>
          </p:nvPr>
        </p:nvSpPr>
        <p:spPr/>
        <p:txBody>
          <a:bodyPr/>
          <a:lstStyle/>
          <a:p>
            <a:r>
              <a:rPr lang="en-US" dirty="0"/>
              <a:t>Discriminant function</a:t>
            </a:r>
          </a:p>
        </p:txBody>
      </p:sp>
      <p:pic>
        <p:nvPicPr>
          <p:cNvPr id="4" name="Content Placeholder 3">
            <a:extLst>
              <a:ext uri="{FF2B5EF4-FFF2-40B4-BE49-F238E27FC236}">
                <a16:creationId xmlns:a16="http://schemas.microsoft.com/office/drawing/2014/main" id="{EF180600-8174-F84E-9FB8-1D04BF90E74C}"/>
              </a:ext>
            </a:extLst>
          </p:cNvPr>
          <p:cNvPicPr>
            <a:picLocks noGrp="1" noChangeAspect="1"/>
          </p:cNvPicPr>
          <p:nvPr>
            <p:ph idx="1"/>
          </p:nvPr>
        </p:nvPicPr>
        <p:blipFill>
          <a:blip r:embed="rId2"/>
          <a:stretch>
            <a:fillRect/>
          </a:stretch>
        </p:blipFill>
        <p:spPr>
          <a:xfrm>
            <a:off x="1847850" y="2972594"/>
            <a:ext cx="8496300" cy="2057400"/>
          </a:xfrm>
          <a:prstGeom prst="rect">
            <a:avLst/>
          </a:prstGeom>
        </p:spPr>
      </p:pic>
    </p:spTree>
    <p:extLst>
      <p:ext uri="{BB962C8B-B14F-4D97-AF65-F5344CB8AC3E}">
        <p14:creationId xmlns:p14="http://schemas.microsoft.com/office/powerpoint/2010/main" val="1244145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D8FF-CDCE-F64F-8FC3-F52C98500DFE}"/>
              </a:ext>
            </a:extLst>
          </p:cNvPr>
          <p:cNvSpPr>
            <a:spLocks noGrp="1"/>
          </p:cNvSpPr>
          <p:nvPr>
            <p:ph type="title"/>
          </p:nvPr>
        </p:nvSpPr>
        <p:spPr/>
        <p:txBody>
          <a:bodyPr/>
          <a:lstStyle/>
          <a:p>
            <a:r>
              <a:rPr lang="en-US" dirty="0"/>
              <a:t>Naive Bayes</a:t>
            </a:r>
          </a:p>
        </p:txBody>
      </p:sp>
      <p:pic>
        <p:nvPicPr>
          <p:cNvPr id="4" name="Content Placeholder 3">
            <a:extLst>
              <a:ext uri="{FF2B5EF4-FFF2-40B4-BE49-F238E27FC236}">
                <a16:creationId xmlns:a16="http://schemas.microsoft.com/office/drawing/2014/main" id="{2D4E32EB-4E56-7443-AEB4-40C603A8727D}"/>
              </a:ext>
            </a:extLst>
          </p:cNvPr>
          <p:cNvPicPr>
            <a:picLocks noGrp="1" noChangeAspect="1"/>
          </p:cNvPicPr>
          <p:nvPr>
            <p:ph idx="1"/>
          </p:nvPr>
        </p:nvPicPr>
        <p:blipFill>
          <a:blip r:embed="rId2"/>
          <a:stretch>
            <a:fillRect/>
          </a:stretch>
        </p:blipFill>
        <p:spPr>
          <a:xfrm>
            <a:off x="2421467" y="1317826"/>
            <a:ext cx="7704666" cy="5130157"/>
          </a:xfrm>
          <a:prstGeom prst="rect">
            <a:avLst/>
          </a:prstGeom>
        </p:spPr>
      </p:pic>
      <p:sp>
        <p:nvSpPr>
          <p:cNvPr id="5" name="TextBox 4">
            <a:extLst>
              <a:ext uri="{FF2B5EF4-FFF2-40B4-BE49-F238E27FC236}">
                <a16:creationId xmlns:a16="http://schemas.microsoft.com/office/drawing/2014/main" id="{9B3AA892-8303-F04F-9AA9-BC49E6A97ED5}"/>
              </a:ext>
            </a:extLst>
          </p:cNvPr>
          <p:cNvSpPr txBox="1"/>
          <p:nvPr/>
        </p:nvSpPr>
        <p:spPr>
          <a:xfrm>
            <a:off x="6506803" y="5598344"/>
            <a:ext cx="3008376" cy="461665"/>
          </a:xfrm>
          <a:prstGeom prst="rect">
            <a:avLst/>
          </a:prstGeom>
          <a:noFill/>
        </p:spPr>
        <p:txBody>
          <a:bodyPr wrap="square" rtlCol="0">
            <a:spAutoFit/>
          </a:bodyPr>
          <a:lstStyle/>
          <a:p>
            <a:r>
              <a:rPr lang="en-US" sz="1200" dirty="0">
                <a:solidFill>
                  <a:schemeClr val="accent1"/>
                </a:solidFill>
              </a:rPr>
              <a:t>Assuming all the features are independent – this is the naïve part</a:t>
            </a:r>
          </a:p>
        </p:txBody>
      </p:sp>
    </p:spTree>
    <p:extLst>
      <p:ext uri="{BB962C8B-B14F-4D97-AF65-F5344CB8AC3E}">
        <p14:creationId xmlns:p14="http://schemas.microsoft.com/office/powerpoint/2010/main" val="406392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AE288-E152-4F41-A948-80930F2D5523}"/>
              </a:ext>
            </a:extLst>
          </p:cNvPr>
          <p:cNvSpPr>
            <a:spLocks noGrp="1"/>
          </p:cNvSpPr>
          <p:nvPr>
            <p:ph type="title"/>
          </p:nvPr>
        </p:nvSpPr>
        <p:spPr/>
        <p:txBody>
          <a:bodyPr/>
          <a:lstStyle/>
          <a:p>
            <a:r>
              <a:rPr lang="en-US" dirty="0"/>
              <a:t>Model based prediction Example: Iris Data</a:t>
            </a:r>
          </a:p>
        </p:txBody>
      </p:sp>
      <p:sp>
        <p:nvSpPr>
          <p:cNvPr id="3" name="Content Placeholder 2">
            <a:extLst>
              <a:ext uri="{FF2B5EF4-FFF2-40B4-BE49-F238E27FC236}">
                <a16:creationId xmlns:a16="http://schemas.microsoft.com/office/drawing/2014/main" id="{FCD635AC-71D0-7040-A8B2-477FB945DCE9}"/>
              </a:ext>
            </a:extLst>
          </p:cNvPr>
          <p:cNvSpPr>
            <a:spLocks noGrp="1"/>
          </p:cNvSpPr>
          <p:nvPr>
            <p:ph sz="half" idx="1"/>
          </p:nvPr>
        </p:nvSpPr>
        <p:spPr/>
        <p:txBody>
          <a:bodyPr>
            <a:normAutofit fontScale="62500" lnSpcReduction="20000"/>
          </a:bodyPr>
          <a:lstStyle/>
          <a:p>
            <a:pPr marL="0" indent="0">
              <a:buNone/>
            </a:pPr>
            <a:r>
              <a:rPr lang="en-US" dirty="0"/>
              <a:t>--code</a:t>
            </a:r>
          </a:p>
          <a:p>
            <a:pPr marL="0" indent="0">
              <a:buNone/>
            </a:pPr>
            <a:r>
              <a:rPr lang="en-US" dirty="0">
                <a:solidFill>
                  <a:schemeClr val="accent1"/>
                </a:solidFill>
              </a:rPr>
              <a:t>data(iris); library(</a:t>
            </a:r>
            <a:r>
              <a:rPr lang="en-US" dirty="0" err="1">
                <a:solidFill>
                  <a:schemeClr val="accent1"/>
                </a:solidFill>
              </a:rPr>
              <a:t>ggplot</a:t>
            </a:r>
            <a:r>
              <a:rPr lang="en-US" dirty="0">
                <a:solidFill>
                  <a:schemeClr val="accent1"/>
                </a:solidFill>
              </a:rPr>
              <a:t>)</a:t>
            </a:r>
          </a:p>
          <a:p>
            <a:pPr marL="0" indent="0">
              <a:buNone/>
            </a:pPr>
            <a:r>
              <a:rPr lang="en-US" dirty="0">
                <a:solidFill>
                  <a:schemeClr val="accent1"/>
                </a:solidFill>
              </a:rPr>
              <a:t>names(iris)</a:t>
            </a:r>
          </a:p>
          <a:p>
            <a:pPr marL="0" indent="0">
              <a:buNone/>
            </a:pPr>
            <a:r>
              <a:rPr lang="en-US" dirty="0">
                <a:solidFill>
                  <a:schemeClr val="accent1"/>
                </a:solidFill>
              </a:rPr>
              <a:t>table(</a:t>
            </a:r>
            <a:r>
              <a:rPr lang="en-US" dirty="0" err="1">
                <a:solidFill>
                  <a:schemeClr val="accent1"/>
                </a:solidFill>
              </a:rPr>
              <a:t>iris$Species</a:t>
            </a:r>
            <a:r>
              <a:rPr lang="en-US" dirty="0">
                <a:solidFill>
                  <a:schemeClr val="accent1"/>
                </a:solidFill>
              </a:rPr>
              <a:t>)</a:t>
            </a:r>
          </a:p>
          <a:p>
            <a:pPr marL="0" indent="0">
              <a:buNone/>
            </a:pPr>
            <a:r>
              <a:rPr lang="en-US" dirty="0"/>
              <a:t>    </a:t>
            </a:r>
            <a:r>
              <a:rPr lang="en-US" dirty="0" err="1"/>
              <a:t>setosa</a:t>
            </a:r>
            <a:r>
              <a:rPr lang="en-US" dirty="0"/>
              <a:t> versicolor  </a:t>
            </a:r>
            <a:r>
              <a:rPr lang="en-US" dirty="0" err="1"/>
              <a:t>virginica</a:t>
            </a:r>
            <a:endParaRPr lang="en-US" dirty="0"/>
          </a:p>
          <a:p>
            <a:pPr marL="0" indent="0">
              <a:buNone/>
            </a:pPr>
            <a:r>
              <a:rPr lang="en-US" dirty="0"/>
              <a:t>         50         50         50 </a:t>
            </a:r>
          </a:p>
          <a:p>
            <a:pPr marL="0" indent="0">
              <a:buNone/>
            </a:pPr>
            <a:r>
              <a:rPr lang="en-US" dirty="0"/>
              <a:t>## create training and test data sets</a:t>
            </a:r>
          </a:p>
          <a:p>
            <a:pPr marL="0" indent="0">
              <a:buNone/>
            </a:pPr>
            <a:r>
              <a:rPr lang="en-US" dirty="0">
                <a:solidFill>
                  <a:schemeClr val="accent1"/>
                </a:solidFill>
              </a:rPr>
              <a:t>library(caret)</a:t>
            </a:r>
          </a:p>
          <a:p>
            <a:pPr marL="0" indent="0">
              <a:buNone/>
            </a:pPr>
            <a:r>
              <a:rPr lang="en-US" dirty="0" err="1">
                <a:solidFill>
                  <a:schemeClr val="accent1"/>
                </a:solidFill>
              </a:rPr>
              <a:t>inTrain</a:t>
            </a:r>
            <a:r>
              <a:rPr lang="en-US" dirty="0">
                <a:solidFill>
                  <a:schemeClr val="accent1"/>
                </a:solidFill>
              </a:rPr>
              <a:t>&lt;-</a:t>
            </a:r>
            <a:r>
              <a:rPr lang="en-US" dirty="0" err="1">
                <a:solidFill>
                  <a:schemeClr val="accent1"/>
                </a:solidFill>
              </a:rPr>
              <a:t>createDataPartition</a:t>
            </a:r>
            <a:r>
              <a:rPr lang="en-US" dirty="0">
                <a:solidFill>
                  <a:schemeClr val="accent1"/>
                </a:solidFill>
              </a:rPr>
              <a:t>(y=</a:t>
            </a:r>
            <a:r>
              <a:rPr lang="en-US" dirty="0" err="1">
                <a:solidFill>
                  <a:schemeClr val="accent1"/>
                </a:solidFill>
              </a:rPr>
              <a:t>iris$Species,p</a:t>
            </a:r>
            <a:r>
              <a:rPr lang="en-US" dirty="0">
                <a:solidFill>
                  <a:schemeClr val="accent1"/>
                </a:solidFill>
              </a:rPr>
              <a:t>=0.7,list=FALSE) </a:t>
            </a:r>
          </a:p>
          <a:p>
            <a:pPr marL="0" indent="0">
              <a:buNone/>
            </a:pPr>
            <a:r>
              <a:rPr lang="en-US" dirty="0">
                <a:solidFill>
                  <a:schemeClr val="accent1"/>
                </a:solidFill>
              </a:rPr>
              <a:t>training&lt;-iris[</a:t>
            </a:r>
            <a:r>
              <a:rPr lang="en-US" dirty="0" err="1">
                <a:solidFill>
                  <a:schemeClr val="accent1"/>
                </a:solidFill>
              </a:rPr>
              <a:t>inTrain</a:t>
            </a:r>
            <a:r>
              <a:rPr lang="en-US" dirty="0">
                <a:solidFill>
                  <a:schemeClr val="accent1"/>
                </a:solidFill>
              </a:rPr>
              <a:t>,]; testing&lt;-iris[-</a:t>
            </a:r>
            <a:r>
              <a:rPr lang="en-US" dirty="0" err="1">
                <a:solidFill>
                  <a:schemeClr val="accent1"/>
                </a:solidFill>
              </a:rPr>
              <a:t>inTrain</a:t>
            </a:r>
            <a:r>
              <a:rPr lang="en-US" dirty="0">
                <a:solidFill>
                  <a:schemeClr val="accent1"/>
                </a:solidFill>
              </a:rPr>
              <a:t>,]</a:t>
            </a:r>
          </a:p>
        </p:txBody>
      </p:sp>
      <p:sp>
        <p:nvSpPr>
          <p:cNvPr id="5" name="TextBox 4">
            <a:extLst>
              <a:ext uri="{FF2B5EF4-FFF2-40B4-BE49-F238E27FC236}">
                <a16:creationId xmlns:a16="http://schemas.microsoft.com/office/drawing/2014/main" id="{136D7B99-E249-BE45-BA43-894943495143}"/>
              </a:ext>
            </a:extLst>
          </p:cNvPr>
          <p:cNvSpPr txBox="1"/>
          <p:nvPr/>
        </p:nvSpPr>
        <p:spPr>
          <a:xfrm>
            <a:off x="4035552" y="4110919"/>
            <a:ext cx="1511808" cy="461665"/>
          </a:xfrm>
          <a:prstGeom prst="rect">
            <a:avLst/>
          </a:prstGeom>
          <a:noFill/>
        </p:spPr>
        <p:txBody>
          <a:bodyPr wrap="square" rtlCol="0">
            <a:spAutoFit/>
          </a:bodyPr>
          <a:lstStyle/>
          <a:p>
            <a:r>
              <a:rPr lang="en-US" sz="1200" dirty="0">
                <a:solidFill>
                  <a:schemeClr val="accent1"/>
                </a:solidFill>
              </a:rPr>
              <a:t>I want to be able to predict Species</a:t>
            </a:r>
          </a:p>
        </p:txBody>
      </p:sp>
      <p:sp>
        <p:nvSpPr>
          <p:cNvPr id="7" name="Content Placeholder 6">
            <a:extLst>
              <a:ext uri="{FF2B5EF4-FFF2-40B4-BE49-F238E27FC236}">
                <a16:creationId xmlns:a16="http://schemas.microsoft.com/office/drawing/2014/main" id="{D6D6495B-0683-D443-A2D0-59A24D4B2946}"/>
              </a:ext>
            </a:extLst>
          </p:cNvPr>
          <p:cNvSpPr>
            <a:spLocks noGrp="1"/>
          </p:cNvSpPr>
          <p:nvPr>
            <p:ph sz="half" idx="2"/>
          </p:nvPr>
        </p:nvSpPr>
        <p:spPr/>
        <p:txBody>
          <a:bodyPr>
            <a:normAutofit fontScale="62500" lnSpcReduction="20000"/>
          </a:bodyPr>
          <a:lstStyle/>
          <a:p>
            <a:pPr marL="0" indent="0">
              <a:spcBef>
                <a:spcPts val="0"/>
              </a:spcBef>
              <a:buNone/>
            </a:pPr>
            <a:r>
              <a:rPr lang="en-US" dirty="0"/>
              <a:t>## Build predictions </a:t>
            </a:r>
          </a:p>
          <a:p>
            <a:pPr marL="0" indent="0">
              <a:spcBef>
                <a:spcPts val="0"/>
              </a:spcBef>
              <a:buNone/>
            </a:pPr>
            <a:r>
              <a:rPr lang="en-US" sz="2300" dirty="0"/>
              <a:t>(LDA = Model linear discriminate analysis)</a:t>
            </a:r>
            <a:endParaRPr lang="en-US" dirty="0"/>
          </a:p>
          <a:p>
            <a:pPr marL="0" indent="0">
              <a:buNone/>
            </a:pPr>
            <a:r>
              <a:rPr lang="en-US" dirty="0" err="1">
                <a:solidFill>
                  <a:schemeClr val="accent1"/>
                </a:solidFill>
              </a:rPr>
              <a:t>modlda</a:t>
            </a:r>
            <a:r>
              <a:rPr lang="en-US" dirty="0">
                <a:solidFill>
                  <a:schemeClr val="accent1"/>
                </a:solidFill>
              </a:rPr>
              <a:t> = train(</a:t>
            </a:r>
            <a:r>
              <a:rPr lang="en-US" dirty="0" err="1">
                <a:solidFill>
                  <a:schemeClr val="accent1"/>
                </a:solidFill>
              </a:rPr>
              <a:t>Species~.,data</a:t>
            </a:r>
            <a:r>
              <a:rPr lang="en-US" dirty="0">
                <a:solidFill>
                  <a:schemeClr val="accent1"/>
                </a:solidFill>
              </a:rPr>
              <a:t>=</a:t>
            </a:r>
            <a:r>
              <a:rPr lang="en-US" dirty="0" err="1">
                <a:solidFill>
                  <a:schemeClr val="accent1"/>
                </a:solidFill>
              </a:rPr>
              <a:t>training,method</a:t>
            </a:r>
            <a:r>
              <a:rPr lang="en-US" dirty="0">
                <a:solidFill>
                  <a:schemeClr val="accent1"/>
                </a:solidFill>
              </a:rPr>
              <a:t>="</a:t>
            </a:r>
            <a:r>
              <a:rPr lang="en-US" dirty="0" err="1">
                <a:solidFill>
                  <a:schemeClr val="accent1"/>
                </a:solidFill>
              </a:rPr>
              <a:t>lda</a:t>
            </a:r>
            <a:r>
              <a:rPr lang="en-US" dirty="0">
                <a:solidFill>
                  <a:schemeClr val="accent1"/>
                </a:solidFill>
              </a:rPr>
              <a:t>") ## </a:t>
            </a:r>
            <a:r>
              <a:rPr lang="en-US" dirty="0" err="1">
                <a:solidFill>
                  <a:schemeClr val="accent1"/>
                </a:solidFill>
              </a:rPr>
              <a:t>lda</a:t>
            </a:r>
            <a:r>
              <a:rPr lang="en-US" dirty="0">
                <a:solidFill>
                  <a:schemeClr val="accent1"/>
                </a:solidFill>
              </a:rPr>
              <a:t> model</a:t>
            </a:r>
          </a:p>
          <a:p>
            <a:pPr marL="0" indent="0">
              <a:buNone/>
            </a:pPr>
            <a:r>
              <a:rPr lang="en-US" dirty="0" err="1">
                <a:solidFill>
                  <a:schemeClr val="accent1"/>
                </a:solidFill>
              </a:rPr>
              <a:t>modnb</a:t>
            </a:r>
            <a:r>
              <a:rPr lang="en-US" dirty="0">
                <a:solidFill>
                  <a:schemeClr val="accent1"/>
                </a:solidFill>
              </a:rPr>
              <a:t> = train(</a:t>
            </a:r>
            <a:r>
              <a:rPr lang="en-US" dirty="0" err="1">
                <a:solidFill>
                  <a:schemeClr val="accent1"/>
                </a:solidFill>
              </a:rPr>
              <a:t>Species~.,data</a:t>
            </a:r>
            <a:r>
              <a:rPr lang="en-US" dirty="0">
                <a:solidFill>
                  <a:schemeClr val="accent1"/>
                </a:solidFill>
              </a:rPr>
              <a:t>=</a:t>
            </a:r>
            <a:r>
              <a:rPr lang="en-US" dirty="0" err="1">
                <a:solidFill>
                  <a:schemeClr val="accent1"/>
                </a:solidFill>
              </a:rPr>
              <a:t>training,method</a:t>
            </a:r>
            <a:r>
              <a:rPr lang="en-US" dirty="0">
                <a:solidFill>
                  <a:schemeClr val="accent1"/>
                </a:solidFill>
              </a:rPr>
              <a:t>="</a:t>
            </a:r>
            <a:r>
              <a:rPr lang="en-US" dirty="0" err="1">
                <a:solidFill>
                  <a:schemeClr val="accent1"/>
                </a:solidFill>
              </a:rPr>
              <a:t>nb</a:t>
            </a:r>
            <a:r>
              <a:rPr lang="en-US" dirty="0">
                <a:solidFill>
                  <a:schemeClr val="accent1"/>
                </a:solidFill>
              </a:rPr>
              <a:t>") ## naive </a:t>
            </a:r>
            <a:r>
              <a:rPr lang="en-US" dirty="0" err="1">
                <a:solidFill>
                  <a:schemeClr val="accent1"/>
                </a:solidFill>
              </a:rPr>
              <a:t>bayes</a:t>
            </a:r>
            <a:endParaRPr lang="en-US" dirty="0">
              <a:solidFill>
                <a:schemeClr val="accent1"/>
              </a:solidFill>
            </a:endParaRPr>
          </a:p>
          <a:p>
            <a:pPr marL="0" indent="0">
              <a:buNone/>
            </a:pPr>
            <a:r>
              <a:rPr lang="en-US" dirty="0" err="1">
                <a:solidFill>
                  <a:schemeClr val="accent1"/>
                </a:solidFill>
              </a:rPr>
              <a:t>plda</a:t>
            </a:r>
            <a:r>
              <a:rPr lang="en-US" dirty="0">
                <a:solidFill>
                  <a:schemeClr val="accent1"/>
                </a:solidFill>
              </a:rPr>
              <a:t> = predict(</a:t>
            </a:r>
            <a:r>
              <a:rPr lang="en-US" dirty="0" err="1">
                <a:solidFill>
                  <a:schemeClr val="accent1"/>
                </a:solidFill>
              </a:rPr>
              <a:t>modlda,testing</a:t>
            </a:r>
            <a:r>
              <a:rPr lang="en-US" dirty="0">
                <a:solidFill>
                  <a:schemeClr val="accent1"/>
                </a:solidFill>
              </a:rPr>
              <a:t>)</a:t>
            </a:r>
            <a:r>
              <a:rPr lang="en-US" dirty="0" err="1">
                <a:solidFill>
                  <a:schemeClr val="accent1"/>
                </a:solidFill>
              </a:rPr>
              <a:t>pnb</a:t>
            </a:r>
            <a:r>
              <a:rPr lang="en-US" dirty="0">
                <a:solidFill>
                  <a:schemeClr val="accent1"/>
                </a:solidFill>
              </a:rPr>
              <a:t> = predict(</a:t>
            </a:r>
            <a:r>
              <a:rPr lang="en-US" dirty="0" err="1">
                <a:solidFill>
                  <a:schemeClr val="accent1"/>
                </a:solidFill>
              </a:rPr>
              <a:t>modnb,testing</a:t>
            </a:r>
            <a:r>
              <a:rPr lang="en-US" dirty="0">
                <a:solidFill>
                  <a:schemeClr val="accent1"/>
                </a:solidFill>
              </a:rPr>
              <a:t>)</a:t>
            </a:r>
          </a:p>
          <a:p>
            <a:pPr marL="0" indent="0">
              <a:buNone/>
            </a:pPr>
            <a:r>
              <a:rPr lang="en-US" dirty="0">
                <a:solidFill>
                  <a:schemeClr val="accent1"/>
                </a:solidFill>
              </a:rPr>
              <a:t>table(</a:t>
            </a:r>
            <a:r>
              <a:rPr lang="en-US" dirty="0" err="1">
                <a:solidFill>
                  <a:schemeClr val="accent1"/>
                </a:solidFill>
              </a:rPr>
              <a:t>plda,pnb</a:t>
            </a:r>
            <a:r>
              <a:rPr lang="en-US" dirty="0">
                <a:solidFill>
                  <a:schemeClr val="accent1"/>
                </a:solidFill>
              </a:rPr>
              <a:t>) ## make a table of the predictions</a:t>
            </a:r>
          </a:p>
          <a:p>
            <a:pPr marL="0" indent="0">
              <a:buNone/>
            </a:pPr>
            <a:r>
              <a:rPr lang="en-US" dirty="0"/>
              <a:t>## -- results</a:t>
            </a:r>
          </a:p>
          <a:p>
            <a:pPr marL="0" indent="0">
              <a:spcBef>
                <a:spcPts val="0"/>
              </a:spcBef>
              <a:buNone/>
            </a:pPr>
            <a:r>
              <a:rPr lang="en-US" dirty="0"/>
              <a:t>            </a:t>
            </a:r>
            <a:r>
              <a:rPr lang="en-US" dirty="0" err="1"/>
              <a:t>pnb</a:t>
            </a:r>
            <a:endParaRPr lang="en-US" dirty="0"/>
          </a:p>
          <a:p>
            <a:pPr marL="0" indent="0">
              <a:spcBef>
                <a:spcPts val="0"/>
              </a:spcBef>
              <a:buNone/>
            </a:pPr>
            <a:r>
              <a:rPr lang="en-US" dirty="0" err="1"/>
              <a:t>plda</a:t>
            </a:r>
            <a:r>
              <a:rPr lang="en-US" dirty="0"/>
              <a:t>         </a:t>
            </a:r>
            <a:r>
              <a:rPr lang="en-US" dirty="0" err="1"/>
              <a:t>setosa</a:t>
            </a:r>
            <a:r>
              <a:rPr lang="en-US" dirty="0"/>
              <a:t> versicolor </a:t>
            </a:r>
            <a:r>
              <a:rPr lang="en-US" dirty="0" err="1"/>
              <a:t>virginica</a:t>
            </a:r>
            <a:endParaRPr lang="en-US" dirty="0"/>
          </a:p>
          <a:p>
            <a:pPr marL="0" indent="0">
              <a:spcBef>
                <a:spcPts val="0"/>
              </a:spcBef>
              <a:buNone/>
            </a:pPr>
            <a:r>
              <a:rPr lang="en-US" dirty="0"/>
              <a:t>  </a:t>
            </a:r>
            <a:r>
              <a:rPr lang="en-US" dirty="0" err="1"/>
              <a:t>setosa</a:t>
            </a:r>
            <a:r>
              <a:rPr lang="en-US" dirty="0"/>
              <a:t>         15          0         0</a:t>
            </a:r>
          </a:p>
          <a:p>
            <a:pPr marL="0" indent="0">
              <a:spcBef>
                <a:spcPts val="0"/>
              </a:spcBef>
              <a:buNone/>
            </a:pPr>
            <a:r>
              <a:rPr lang="en-US" dirty="0"/>
              <a:t>  versicolor    0         16         0</a:t>
            </a:r>
          </a:p>
          <a:p>
            <a:pPr marL="0" indent="0">
              <a:spcBef>
                <a:spcPts val="0"/>
              </a:spcBef>
              <a:buNone/>
            </a:pPr>
            <a:r>
              <a:rPr lang="en-US" dirty="0"/>
              <a:t>  </a:t>
            </a:r>
            <a:r>
              <a:rPr lang="en-US" dirty="0" err="1"/>
              <a:t>virginica</a:t>
            </a:r>
            <a:r>
              <a:rPr lang="en-US" dirty="0"/>
              <a:t>       0          1        13</a:t>
            </a:r>
          </a:p>
          <a:p>
            <a:pPr marL="0" indent="0">
              <a:buNone/>
            </a:pPr>
            <a:r>
              <a:rPr lang="en-US" dirty="0"/>
              <a:t># -- we can see the predictions agree except on one value</a:t>
            </a:r>
          </a:p>
        </p:txBody>
      </p:sp>
    </p:spTree>
    <p:extLst>
      <p:ext uri="{BB962C8B-B14F-4D97-AF65-F5344CB8AC3E}">
        <p14:creationId xmlns:p14="http://schemas.microsoft.com/office/powerpoint/2010/main" val="3045453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A189-BD53-8C45-B92C-5D2B4A74F785}"/>
              </a:ext>
            </a:extLst>
          </p:cNvPr>
          <p:cNvSpPr>
            <a:spLocks noGrp="1"/>
          </p:cNvSpPr>
          <p:nvPr>
            <p:ph type="title"/>
          </p:nvPr>
        </p:nvSpPr>
        <p:spPr/>
        <p:txBody>
          <a:bodyPr/>
          <a:lstStyle/>
          <a:p>
            <a:r>
              <a:rPr lang="en-US" dirty="0"/>
              <a:t>Comparison of results</a:t>
            </a:r>
          </a:p>
        </p:txBody>
      </p:sp>
      <p:sp>
        <p:nvSpPr>
          <p:cNvPr id="3" name="Content Placeholder 2">
            <a:extLst>
              <a:ext uri="{FF2B5EF4-FFF2-40B4-BE49-F238E27FC236}">
                <a16:creationId xmlns:a16="http://schemas.microsoft.com/office/drawing/2014/main" id="{1838F412-B535-D54C-84A0-440DFC434075}"/>
              </a:ext>
            </a:extLst>
          </p:cNvPr>
          <p:cNvSpPr>
            <a:spLocks noGrp="1"/>
          </p:cNvSpPr>
          <p:nvPr>
            <p:ph sz="half" idx="1"/>
          </p:nvPr>
        </p:nvSpPr>
        <p:spPr/>
        <p:txBody>
          <a:bodyPr>
            <a:normAutofit/>
          </a:bodyPr>
          <a:lstStyle/>
          <a:p>
            <a:r>
              <a:rPr lang="en-US" sz="2400" dirty="0"/>
              <a:t>## -- comparison of results</a:t>
            </a:r>
          </a:p>
          <a:p>
            <a:pPr marL="0" indent="0">
              <a:buNone/>
            </a:pPr>
            <a:r>
              <a:rPr lang="en-US" sz="1800" dirty="0" err="1">
                <a:solidFill>
                  <a:schemeClr val="accent1"/>
                </a:solidFill>
              </a:rPr>
              <a:t>equalPredictions</a:t>
            </a:r>
            <a:r>
              <a:rPr lang="en-US" sz="1800" dirty="0">
                <a:solidFill>
                  <a:schemeClr val="accent1"/>
                </a:solidFill>
              </a:rPr>
              <a:t> = (</a:t>
            </a:r>
            <a:r>
              <a:rPr lang="en-US" sz="1800" dirty="0" err="1">
                <a:solidFill>
                  <a:schemeClr val="accent1"/>
                </a:solidFill>
              </a:rPr>
              <a:t>plda</a:t>
            </a:r>
            <a:r>
              <a:rPr lang="en-US" sz="1800" dirty="0">
                <a:solidFill>
                  <a:schemeClr val="accent1"/>
                </a:solidFill>
              </a:rPr>
              <a:t>==</a:t>
            </a:r>
            <a:r>
              <a:rPr lang="en-US" sz="1800" dirty="0" err="1">
                <a:solidFill>
                  <a:schemeClr val="accent1"/>
                </a:solidFill>
              </a:rPr>
              <a:t>pnb</a:t>
            </a:r>
            <a:r>
              <a:rPr lang="en-US" sz="1800" dirty="0">
                <a:solidFill>
                  <a:schemeClr val="accent1"/>
                </a:solidFill>
              </a:rPr>
              <a:t>)</a:t>
            </a:r>
            <a:endParaRPr lang="en-US" sz="2400" dirty="0"/>
          </a:p>
          <a:p>
            <a:r>
              <a:rPr lang="en-US" sz="2400" dirty="0"/>
              <a:t>## create plot</a:t>
            </a:r>
          </a:p>
          <a:p>
            <a:pPr marL="0" indent="0">
              <a:buNone/>
            </a:pPr>
            <a:r>
              <a:rPr lang="en-US" sz="1400" dirty="0" err="1">
                <a:solidFill>
                  <a:schemeClr val="accent1"/>
                </a:solidFill>
              </a:rPr>
              <a:t>qplot</a:t>
            </a:r>
            <a:r>
              <a:rPr lang="en-US" sz="1400" dirty="0">
                <a:solidFill>
                  <a:schemeClr val="accent1"/>
                </a:solidFill>
              </a:rPr>
              <a:t>(</a:t>
            </a:r>
            <a:r>
              <a:rPr lang="en-US" sz="1400" dirty="0" err="1">
                <a:solidFill>
                  <a:schemeClr val="accent1"/>
                </a:solidFill>
              </a:rPr>
              <a:t>Petal.Width,Sepal.Width,color</a:t>
            </a:r>
            <a:r>
              <a:rPr lang="en-US" sz="1400" dirty="0">
                <a:solidFill>
                  <a:schemeClr val="accent1"/>
                </a:solidFill>
              </a:rPr>
              <a:t>=</a:t>
            </a:r>
            <a:r>
              <a:rPr lang="en-US" sz="1400" dirty="0" err="1">
                <a:solidFill>
                  <a:schemeClr val="accent1"/>
                </a:solidFill>
              </a:rPr>
              <a:t>equalPredictions,data</a:t>
            </a:r>
            <a:r>
              <a:rPr lang="en-US" sz="1400" dirty="0">
                <a:solidFill>
                  <a:schemeClr val="accent1"/>
                </a:solidFill>
              </a:rPr>
              <a:t>=testing)</a:t>
            </a:r>
          </a:p>
          <a:p>
            <a:r>
              <a:rPr lang="en-US" sz="2400" dirty="0"/>
              <a:t>## we see one value not classified in the same way as all the others (see chart)</a:t>
            </a:r>
          </a:p>
        </p:txBody>
      </p:sp>
      <p:pic>
        <p:nvPicPr>
          <p:cNvPr id="5" name="Content Placeholder 5">
            <a:extLst>
              <a:ext uri="{FF2B5EF4-FFF2-40B4-BE49-F238E27FC236}">
                <a16:creationId xmlns:a16="http://schemas.microsoft.com/office/drawing/2014/main" id="{6F99E2CD-C8EB-DC4F-92B7-548099985A94}"/>
              </a:ext>
            </a:extLst>
          </p:cNvPr>
          <p:cNvPicPr>
            <a:picLocks noGrp="1" noChangeAspect="1"/>
          </p:cNvPicPr>
          <p:nvPr>
            <p:ph sz="half" idx="2"/>
          </p:nvPr>
        </p:nvPicPr>
        <p:blipFill>
          <a:blip r:embed="rId2"/>
          <a:stretch>
            <a:fillRect/>
          </a:stretch>
        </p:blipFill>
        <p:spPr>
          <a:xfrm>
            <a:off x="6221129" y="1825625"/>
            <a:ext cx="5083741" cy="4351338"/>
          </a:xfrm>
          <a:prstGeom prst="rect">
            <a:avLst/>
          </a:prstGeom>
        </p:spPr>
      </p:pic>
    </p:spTree>
    <p:extLst>
      <p:ext uri="{BB962C8B-B14F-4D97-AF65-F5344CB8AC3E}">
        <p14:creationId xmlns:p14="http://schemas.microsoft.com/office/powerpoint/2010/main" val="365968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23B8-F30F-064A-B91A-6F5BA27051A9}"/>
              </a:ext>
            </a:extLst>
          </p:cNvPr>
          <p:cNvSpPr>
            <a:spLocks noGrp="1"/>
          </p:cNvSpPr>
          <p:nvPr>
            <p:ph type="title"/>
          </p:nvPr>
        </p:nvSpPr>
        <p:spPr/>
        <p:txBody>
          <a:bodyPr/>
          <a:lstStyle/>
          <a:p>
            <a:r>
              <a:rPr lang="en-US" dirty="0"/>
              <a:t>Measures of Impurity</a:t>
            </a:r>
          </a:p>
        </p:txBody>
      </p:sp>
      <p:pic>
        <p:nvPicPr>
          <p:cNvPr id="6" name="Content Placeholder 5">
            <a:extLst>
              <a:ext uri="{FF2B5EF4-FFF2-40B4-BE49-F238E27FC236}">
                <a16:creationId xmlns:a16="http://schemas.microsoft.com/office/drawing/2014/main" id="{16175783-6578-C14E-95C3-8F27EA1D7A00}"/>
              </a:ext>
            </a:extLst>
          </p:cNvPr>
          <p:cNvPicPr>
            <a:picLocks noGrp="1" noChangeAspect="1"/>
          </p:cNvPicPr>
          <p:nvPr>
            <p:ph sz="half" idx="1"/>
          </p:nvPr>
        </p:nvPicPr>
        <p:blipFill>
          <a:blip r:embed="rId2"/>
          <a:stretch>
            <a:fillRect/>
          </a:stretch>
        </p:blipFill>
        <p:spPr>
          <a:xfrm>
            <a:off x="838200" y="2135549"/>
            <a:ext cx="5181600" cy="3731490"/>
          </a:xfrm>
        </p:spPr>
      </p:pic>
      <p:sp>
        <p:nvSpPr>
          <p:cNvPr id="4" name="Content Placeholder 3">
            <a:extLst>
              <a:ext uri="{FF2B5EF4-FFF2-40B4-BE49-F238E27FC236}">
                <a16:creationId xmlns:a16="http://schemas.microsoft.com/office/drawing/2014/main" id="{17CA6838-64CC-624D-A9DF-34A94B9DD81E}"/>
              </a:ext>
            </a:extLst>
          </p:cNvPr>
          <p:cNvSpPr>
            <a:spLocks noGrp="1"/>
          </p:cNvSpPr>
          <p:nvPr>
            <p:ph sz="half" idx="2"/>
          </p:nvPr>
        </p:nvSpPr>
        <p:spPr/>
        <p:txBody>
          <a:bodyPr>
            <a:normAutofit fontScale="47500" lnSpcReduction="20000"/>
          </a:bodyPr>
          <a:lstStyle/>
          <a:p>
            <a:r>
              <a:rPr lang="en-US" dirty="0"/>
              <a:t>So there are different measures of impurity. And they're all based on basically this probability that you can estimate. So, within a particular group. So, in the le, m, m leaf then you have n total objects that you might consider, and you can count the number of times that a particular class appears in that leaf. So this is the number of times that class k appears in leaf m. So that's this probability. So it's p hat for the </a:t>
            </a:r>
            <a:r>
              <a:rPr lang="en-US" dirty="0" err="1"/>
              <a:t>mth</a:t>
            </a:r>
            <a:r>
              <a:rPr lang="en-US" dirty="0"/>
              <a:t> leaf and the kth class. The misclassification error is 1 minus the probability that you're equal to the most common class in that particular leaf. So for example, if you're if it's a leaf where. Almost all of the counties would vote for Barack Obama, then 1 minus the misclassification error is 1 minus the </a:t>
            </a:r>
            <a:r>
              <a:rPr lang="en-US" dirty="0" err="1"/>
              <a:t>er</a:t>
            </a:r>
            <a:r>
              <a:rPr lang="en-US" dirty="0"/>
              <a:t> the misclassification error is 1 minus the probability that you'd vote for Barack Obama. </a:t>
            </a:r>
          </a:p>
          <a:p>
            <a:r>
              <a:rPr lang="en-US" dirty="0"/>
              <a:t>So zero means perfect purity. In other words, there's no misclassification error and all of the counties would go for Barack Obama. 0.5 means no purity because, it, it's not one, because in any particular leaf if the, counties was overwhelming, the counties where overwhelming likely to vote for Hilary Clinton then you would get perfect purity in the other direction. So it's actually when the leaf is perfectly balanced between the two different outcomes, that's when you don't have homogeneity within that particular leaf.</a:t>
            </a:r>
          </a:p>
          <a:p>
            <a:r>
              <a:rPr lang="en-US" dirty="0"/>
              <a:t>Similarly there's something called the Gini index which is not to be confused with the Gini coefficient in economics,. And it's basically 1 minus the sum of the squared probabilities that you belong to any of the different classes. So again zero means perfect purity. In other words the class has one particular class has probability equal to 1 and all the other classes have probability equal to 0. 0.5 means no purity. In other words, all of the classes are perfectly balanced within each leaf.</a:t>
            </a:r>
          </a:p>
        </p:txBody>
      </p:sp>
    </p:spTree>
    <p:extLst>
      <p:ext uri="{BB962C8B-B14F-4D97-AF65-F5344CB8AC3E}">
        <p14:creationId xmlns:p14="http://schemas.microsoft.com/office/powerpoint/2010/main" val="262005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E583-A24C-E04C-AAD7-9C1DA1C9A55D}"/>
              </a:ext>
            </a:extLst>
          </p:cNvPr>
          <p:cNvSpPr>
            <a:spLocks noGrp="1"/>
          </p:cNvSpPr>
          <p:nvPr>
            <p:ph type="title"/>
          </p:nvPr>
        </p:nvSpPr>
        <p:spPr/>
        <p:txBody>
          <a:bodyPr/>
          <a:lstStyle/>
          <a:p>
            <a:r>
              <a:rPr lang="en-US" dirty="0"/>
              <a:t>Deviance &amp; Information Gain</a:t>
            </a:r>
          </a:p>
        </p:txBody>
      </p:sp>
      <p:pic>
        <p:nvPicPr>
          <p:cNvPr id="6" name="Content Placeholder 5">
            <a:extLst>
              <a:ext uri="{FF2B5EF4-FFF2-40B4-BE49-F238E27FC236}">
                <a16:creationId xmlns:a16="http://schemas.microsoft.com/office/drawing/2014/main" id="{062C000D-E79B-6A45-8B05-76E414B953D2}"/>
              </a:ext>
            </a:extLst>
          </p:cNvPr>
          <p:cNvPicPr>
            <a:picLocks noGrp="1" noChangeAspect="1"/>
          </p:cNvPicPr>
          <p:nvPr>
            <p:ph sz="half" idx="1"/>
          </p:nvPr>
        </p:nvPicPr>
        <p:blipFill>
          <a:blip r:embed="rId2"/>
          <a:stretch>
            <a:fillRect/>
          </a:stretch>
        </p:blipFill>
        <p:spPr>
          <a:xfrm>
            <a:off x="838200" y="2705894"/>
            <a:ext cx="5181600" cy="2590800"/>
          </a:xfrm>
        </p:spPr>
      </p:pic>
      <p:sp>
        <p:nvSpPr>
          <p:cNvPr id="4" name="Content Placeholder 3">
            <a:extLst>
              <a:ext uri="{FF2B5EF4-FFF2-40B4-BE49-F238E27FC236}">
                <a16:creationId xmlns:a16="http://schemas.microsoft.com/office/drawing/2014/main" id="{7EFEF7A2-4D27-3E46-B288-EE359D1704FC}"/>
              </a:ext>
            </a:extLst>
          </p:cNvPr>
          <p:cNvSpPr>
            <a:spLocks noGrp="1"/>
          </p:cNvSpPr>
          <p:nvPr>
            <p:ph sz="half" idx="2"/>
          </p:nvPr>
        </p:nvSpPr>
        <p:spPr/>
        <p:txBody>
          <a:bodyPr>
            <a:normAutofit fontScale="77500" lnSpcReduction="20000"/>
          </a:bodyPr>
          <a:lstStyle/>
          <a:p>
            <a:r>
              <a:rPr lang="en-US" dirty="0"/>
              <a:t> Deviance and information gain is another measure that can be used, and so, it's called deviance if you use log with base e here, and log base 2 is information gain. And it's basically minus the sum of the probability. Of being assigned to class k and leaf m times the log base 2 or base e, of that same probability. </a:t>
            </a:r>
          </a:p>
          <a:p>
            <a:r>
              <a:rPr lang="en-US" dirty="0"/>
              <a:t>Value of zero means there is perfect purity within the leaf, and value of one means there's no purity. If you go to this link from Wikipedia, you'll have a lot more information about how these measures of impurity are used to separate the, the values within each leaf. </a:t>
            </a:r>
          </a:p>
        </p:txBody>
      </p:sp>
    </p:spTree>
    <p:extLst>
      <p:ext uri="{BB962C8B-B14F-4D97-AF65-F5344CB8AC3E}">
        <p14:creationId xmlns:p14="http://schemas.microsoft.com/office/powerpoint/2010/main" val="4058120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1221B-1013-1947-9313-FCDDAD6A5CA1}"/>
              </a:ext>
            </a:extLst>
          </p:cNvPr>
          <p:cNvSpPr>
            <a:spLocks noGrp="1"/>
          </p:cNvSpPr>
          <p:nvPr>
            <p:ph type="title"/>
          </p:nvPr>
        </p:nvSpPr>
        <p:spPr/>
        <p:txBody>
          <a:bodyPr/>
          <a:lstStyle/>
          <a:p>
            <a:r>
              <a:rPr lang="en-US" dirty="0"/>
              <a:t>Examples</a:t>
            </a:r>
          </a:p>
        </p:txBody>
      </p:sp>
      <p:pic>
        <p:nvPicPr>
          <p:cNvPr id="8" name="Content Placeholder 7">
            <a:extLst>
              <a:ext uri="{FF2B5EF4-FFF2-40B4-BE49-F238E27FC236}">
                <a16:creationId xmlns:a16="http://schemas.microsoft.com/office/drawing/2014/main" id="{B8A11E41-3925-5D4E-9DEC-F5F47713C91A}"/>
              </a:ext>
            </a:extLst>
          </p:cNvPr>
          <p:cNvPicPr>
            <a:picLocks noGrp="1" noChangeAspect="1"/>
          </p:cNvPicPr>
          <p:nvPr>
            <p:ph idx="1"/>
          </p:nvPr>
        </p:nvPicPr>
        <p:blipFill>
          <a:blip r:embed="rId2"/>
          <a:stretch>
            <a:fillRect/>
          </a:stretch>
        </p:blipFill>
        <p:spPr>
          <a:xfrm>
            <a:off x="1604442" y="1825625"/>
            <a:ext cx="8983115" cy="4351338"/>
          </a:xfrm>
        </p:spPr>
      </p:pic>
    </p:spTree>
    <p:extLst>
      <p:ext uri="{BB962C8B-B14F-4D97-AF65-F5344CB8AC3E}">
        <p14:creationId xmlns:p14="http://schemas.microsoft.com/office/powerpoint/2010/main" val="96334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8C3D-ADA0-4044-A86C-C18BB869275F}"/>
              </a:ext>
            </a:extLst>
          </p:cNvPr>
          <p:cNvSpPr>
            <a:spLocks noGrp="1"/>
          </p:cNvSpPr>
          <p:nvPr>
            <p:ph type="title"/>
          </p:nvPr>
        </p:nvSpPr>
        <p:spPr/>
        <p:txBody>
          <a:bodyPr/>
          <a:lstStyle/>
          <a:p>
            <a:r>
              <a:rPr lang="en-US" dirty="0"/>
              <a:t>Example: Iris Data</a:t>
            </a:r>
          </a:p>
        </p:txBody>
      </p:sp>
      <p:sp>
        <p:nvSpPr>
          <p:cNvPr id="3" name="Content Placeholder 2">
            <a:extLst>
              <a:ext uri="{FF2B5EF4-FFF2-40B4-BE49-F238E27FC236}">
                <a16:creationId xmlns:a16="http://schemas.microsoft.com/office/drawing/2014/main" id="{4BA5EF4D-3335-1B4D-8566-933BFC1565E5}"/>
              </a:ext>
            </a:extLst>
          </p:cNvPr>
          <p:cNvSpPr>
            <a:spLocks noGrp="1"/>
          </p:cNvSpPr>
          <p:nvPr>
            <p:ph sz="half" idx="1"/>
          </p:nvPr>
        </p:nvSpPr>
        <p:spPr/>
        <p:txBody>
          <a:bodyPr>
            <a:normAutofit fontScale="55000" lnSpcReduction="20000"/>
          </a:bodyPr>
          <a:lstStyle/>
          <a:p>
            <a:r>
              <a:rPr lang="en-US" dirty="0"/>
              <a:t>Data(iris); library(ggplot2)</a:t>
            </a:r>
          </a:p>
          <a:p>
            <a:r>
              <a:rPr lang="en-US" dirty="0"/>
              <a:t>Names(iris) </a:t>
            </a:r>
            <a:r>
              <a:rPr lang="en-US" dirty="0">
                <a:solidFill>
                  <a:srgbClr val="FF0000"/>
                </a:solidFill>
              </a:rPr>
              <a:t>(</a:t>
            </a:r>
            <a:r>
              <a:rPr lang="en-US" dirty="0" err="1">
                <a:solidFill>
                  <a:srgbClr val="FF0000"/>
                </a:solidFill>
              </a:rPr>
              <a:t>variabes</a:t>
            </a:r>
            <a:r>
              <a:rPr lang="en-US" dirty="0">
                <a:solidFill>
                  <a:srgbClr val="FF0000"/>
                </a:solidFill>
              </a:rPr>
              <a:t> we’re trying to predict)</a:t>
            </a:r>
          </a:p>
          <a:p>
            <a:r>
              <a:rPr lang="en-US" dirty="0"/>
              <a:t>[1] “</a:t>
            </a:r>
            <a:r>
              <a:rPr lang="en-US" dirty="0" err="1"/>
              <a:t>Sepal.Length</a:t>
            </a:r>
            <a:r>
              <a:rPr lang="en-US" dirty="0"/>
              <a:t>” “</a:t>
            </a:r>
            <a:r>
              <a:rPr lang="en-US" dirty="0" err="1"/>
              <a:t>Sepal.Width</a:t>
            </a:r>
            <a:r>
              <a:rPr lang="en-US" dirty="0"/>
              <a:t>” “</a:t>
            </a:r>
            <a:r>
              <a:rPr lang="en-US" dirty="0" err="1"/>
              <a:t>Petal.Length</a:t>
            </a:r>
            <a:r>
              <a:rPr lang="en-US" dirty="0"/>
              <a:t>” “</a:t>
            </a:r>
            <a:r>
              <a:rPr lang="en-US" dirty="0" err="1"/>
              <a:t>Petal.Width</a:t>
            </a:r>
            <a:r>
              <a:rPr lang="en-US" dirty="0"/>
              <a:t>” “Species” ##</a:t>
            </a:r>
            <a:r>
              <a:rPr lang="en-US" dirty="0">
                <a:solidFill>
                  <a:srgbClr val="FF0000"/>
                </a:solidFill>
              </a:rPr>
              <a:t>We’re trying to predict the species</a:t>
            </a:r>
          </a:p>
          <a:p>
            <a:r>
              <a:rPr lang="en-US" dirty="0"/>
              <a:t>Table(</a:t>
            </a:r>
            <a:r>
              <a:rPr lang="en-US" dirty="0" err="1"/>
              <a:t>iris$Species</a:t>
            </a:r>
            <a:r>
              <a:rPr lang="en-US" dirty="0"/>
              <a:t>)</a:t>
            </a:r>
          </a:p>
          <a:p>
            <a:pPr lvl="1"/>
            <a:r>
              <a:rPr lang="en-US" dirty="0" err="1"/>
              <a:t>Setosa</a:t>
            </a:r>
            <a:r>
              <a:rPr lang="en-US" dirty="0"/>
              <a:t>  versicolor </a:t>
            </a:r>
            <a:r>
              <a:rPr lang="en-US" dirty="0" err="1"/>
              <a:t>virginica</a:t>
            </a:r>
            <a:endParaRPr lang="en-US" dirty="0"/>
          </a:p>
          <a:p>
            <a:r>
              <a:rPr lang="en-US" dirty="0"/>
              <a:t> 	    50       50             50</a:t>
            </a:r>
          </a:p>
          <a:p>
            <a:r>
              <a:rPr lang="en-US" dirty="0" err="1"/>
              <a:t>inTrain</a:t>
            </a:r>
            <a:r>
              <a:rPr lang="en-US" dirty="0"/>
              <a:t> &lt;- </a:t>
            </a:r>
            <a:r>
              <a:rPr lang="en-US" dirty="0" err="1"/>
              <a:t>createDataPartition</a:t>
            </a:r>
            <a:r>
              <a:rPr lang="en-US" dirty="0"/>
              <a:t>(y=</a:t>
            </a:r>
            <a:r>
              <a:rPr lang="en-US" dirty="0" err="1"/>
              <a:t>iris$Species</a:t>
            </a:r>
            <a:r>
              <a:rPr lang="en-US" dirty="0"/>
              <a:t>, p=0.7, list = FALSE) ## </a:t>
            </a:r>
            <a:r>
              <a:rPr lang="en-US" dirty="0">
                <a:solidFill>
                  <a:srgbClr val="FF0000"/>
                </a:solidFill>
              </a:rPr>
              <a:t>always separate the data into the training and test sets</a:t>
            </a:r>
          </a:p>
          <a:p>
            <a:r>
              <a:rPr lang="en-US" dirty="0"/>
              <a:t>Training&lt;-iris[</a:t>
            </a:r>
            <a:r>
              <a:rPr lang="en-US" dirty="0" err="1"/>
              <a:t>inTrain</a:t>
            </a:r>
            <a:r>
              <a:rPr lang="en-US" dirty="0"/>
              <a:t>,]</a:t>
            </a:r>
          </a:p>
          <a:p>
            <a:r>
              <a:rPr lang="en-US" dirty="0"/>
              <a:t>Testing&lt;-iris[-</a:t>
            </a:r>
            <a:r>
              <a:rPr lang="en-US" dirty="0" err="1"/>
              <a:t>inTrain</a:t>
            </a:r>
            <a:r>
              <a:rPr lang="en-US" dirty="0"/>
              <a:t>,]</a:t>
            </a:r>
          </a:p>
          <a:p>
            <a:r>
              <a:rPr lang="en-US" dirty="0"/>
              <a:t>Dim(training); dim(testing)</a:t>
            </a:r>
          </a:p>
          <a:p>
            <a:r>
              <a:rPr lang="en-US" dirty="0"/>
              <a:t>[1] 45    5</a:t>
            </a:r>
          </a:p>
          <a:p>
            <a:r>
              <a:rPr lang="en-US" dirty="0"/>
              <a:t>plot Iris petal widths/sepal width</a:t>
            </a:r>
          </a:p>
          <a:p>
            <a:r>
              <a:rPr lang="en-US" dirty="0" err="1"/>
              <a:t>qplot</a:t>
            </a:r>
            <a:r>
              <a:rPr lang="en-US" dirty="0"/>
              <a:t>(</a:t>
            </a:r>
            <a:r>
              <a:rPr lang="en-US" dirty="0" err="1"/>
              <a:t>Petal.Width,Sepal.Width,colour</a:t>
            </a:r>
            <a:r>
              <a:rPr lang="en-US" dirty="0"/>
              <a:t>=</a:t>
            </a:r>
            <a:r>
              <a:rPr lang="en-US" dirty="0" err="1"/>
              <a:t>Species,data</a:t>
            </a:r>
            <a:r>
              <a:rPr lang="en-US" dirty="0"/>
              <a:t>=training)</a:t>
            </a:r>
          </a:p>
        </p:txBody>
      </p:sp>
      <p:pic>
        <p:nvPicPr>
          <p:cNvPr id="5" name="Content Placeholder 4">
            <a:extLst>
              <a:ext uri="{FF2B5EF4-FFF2-40B4-BE49-F238E27FC236}">
                <a16:creationId xmlns:a16="http://schemas.microsoft.com/office/drawing/2014/main" id="{73EE59E2-78DB-EF49-8900-43E547E8548C}"/>
              </a:ext>
            </a:extLst>
          </p:cNvPr>
          <p:cNvPicPr>
            <a:picLocks noGrp="1" noChangeAspect="1"/>
          </p:cNvPicPr>
          <p:nvPr>
            <p:ph sz="half" idx="2"/>
          </p:nvPr>
        </p:nvPicPr>
        <p:blipFill>
          <a:blip r:embed="rId2"/>
          <a:stretch>
            <a:fillRect/>
          </a:stretch>
        </p:blipFill>
        <p:spPr>
          <a:xfrm>
            <a:off x="6314729" y="1825625"/>
            <a:ext cx="4896541" cy="4351338"/>
          </a:xfrm>
          <a:prstGeom prst="rect">
            <a:avLst/>
          </a:prstGeom>
        </p:spPr>
      </p:pic>
    </p:spTree>
    <p:extLst>
      <p:ext uri="{BB962C8B-B14F-4D97-AF65-F5344CB8AC3E}">
        <p14:creationId xmlns:p14="http://schemas.microsoft.com/office/powerpoint/2010/main" val="542065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CF556-7BFE-7D4C-9B22-4F188FC41E03}"/>
              </a:ext>
            </a:extLst>
          </p:cNvPr>
          <p:cNvSpPr>
            <a:spLocks noGrp="1"/>
          </p:cNvSpPr>
          <p:nvPr>
            <p:ph type="title"/>
          </p:nvPr>
        </p:nvSpPr>
        <p:spPr/>
        <p:txBody>
          <a:bodyPr/>
          <a:lstStyle/>
          <a:p>
            <a:r>
              <a:rPr lang="en-US" dirty="0"/>
              <a:t>Fit the model with train()</a:t>
            </a:r>
          </a:p>
        </p:txBody>
      </p:sp>
      <p:sp>
        <p:nvSpPr>
          <p:cNvPr id="3" name="Content Placeholder 2">
            <a:extLst>
              <a:ext uri="{FF2B5EF4-FFF2-40B4-BE49-F238E27FC236}">
                <a16:creationId xmlns:a16="http://schemas.microsoft.com/office/drawing/2014/main" id="{075C7081-C0DC-994B-B1D7-5BA6B7EB4797}"/>
              </a:ext>
            </a:extLst>
          </p:cNvPr>
          <p:cNvSpPr>
            <a:spLocks noGrp="1"/>
          </p:cNvSpPr>
          <p:nvPr>
            <p:ph sz="half" idx="1"/>
          </p:nvPr>
        </p:nvSpPr>
        <p:spPr>
          <a:xfrm>
            <a:off x="597408" y="1825625"/>
            <a:ext cx="4876800" cy="4351338"/>
          </a:xfrm>
        </p:spPr>
        <p:txBody>
          <a:bodyPr>
            <a:normAutofit/>
          </a:bodyPr>
          <a:lstStyle/>
          <a:p>
            <a:pPr marL="0" indent="0">
              <a:buNone/>
            </a:pPr>
            <a:r>
              <a:rPr lang="en-US" sz="1600" dirty="0"/>
              <a:t>Library(caret)</a:t>
            </a:r>
          </a:p>
          <a:p>
            <a:pPr marL="0" indent="0">
              <a:buNone/>
            </a:pPr>
            <a:r>
              <a:rPr lang="en-US" sz="1600" dirty="0" err="1"/>
              <a:t>modFit</a:t>
            </a:r>
            <a:r>
              <a:rPr lang="en-US" sz="1600" dirty="0"/>
              <a:t>&lt;-train(</a:t>
            </a:r>
            <a:r>
              <a:rPr lang="en-US" sz="1600" dirty="0" err="1"/>
              <a:t>Species~.,method</a:t>
            </a:r>
            <a:r>
              <a:rPr lang="en-US" sz="1600" dirty="0"/>
              <a:t>="</a:t>
            </a:r>
            <a:r>
              <a:rPr lang="en-US" sz="1600" dirty="0" err="1"/>
              <a:t>rpart</a:t>
            </a:r>
            <a:r>
              <a:rPr lang="en-US" sz="1600" dirty="0"/>
              <a:t>",data=training)</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print(</a:t>
            </a:r>
            <a:r>
              <a:rPr lang="en-US" sz="1600" dirty="0" err="1"/>
              <a:t>modFit$finalModel</a:t>
            </a:r>
            <a:r>
              <a:rPr lang="en-US" sz="1600" dirty="0"/>
              <a:t>)</a:t>
            </a:r>
          </a:p>
        </p:txBody>
      </p:sp>
      <p:sp>
        <p:nvSpPr>
          <p:cNvPr id="4" name="Content Placeholder 3">
            <a:extLst>
              <a:ext uri="{FF2B5EF4-FFF2-40B4-BE49-F238E27FC236}">
                <a16:creationId xmlns:a16="http://schemas.microsoft.com/office/drawing/2014/main" id="{83F20D58-7251-614E-BBAD-F79CB6A5931A}"/>
              </a:ext>
            </a:extLst>
          </p:cNvPr>
          <p:cNvSpPr>
            <a:spLocks noGrp="1"/>
          </p:cNvSpPr>
          <p:nvPr>
            <p:ph sz="half" idx="2"/>
          </p:nvPr>
        </p:nvSpPr>
        <p:spPr>
          <a:xfrm>
            <a:off x="5608320" y="1798066"/>
            <a:ext cx="6099048" cy="4351338"/>
          </a:xfrm>
        </p:spPr>
        <p:txBody>
          <a:bodyPr>
            <a:normAutofit/>
          </a:bodyPr>
          <a:lstStyle/>
          <a:p>
            <a:pPr marL="0" indent="0">
              <a:buNone/>
            </a:pPr>
            <a:r>
              <a:rPr lang="en-US" sz="1600" b="1" dirty="0">
                <a:solidFill>
                  <a:schemeClr val="accent1"/>
                </a:solidFill>
              </a:rPr>
              <a:t>OUTPUT</a:t>
            </a:r>
          </a:p>
          <a:p>
            <a:r>
              <a:rPr lang="en-US" sz="1600" b="1" dirty="0">
                <a:solidFill>
                  <a:schemeClr val="accent1"/>
                </a:solidFill>
              </a:rPr>
              <a:t>What all the nodes are</a:t>
            </a:r>
          </a:p>
          <a:p>
            <a:r>
              <a:rPr lang="en-US" sz="1600" b="1" dirty="0">
                <a:solidFill>
                  <a:schemeClr val="accent1"/>
                </a:solidFill>
              </a:rPr>
              <a:t>How they’re split</a:t>
            </a:r>
          </a:p>
          <a:p>
            <a:r>
              <a:rPr lang="en-US" sz="1600" b="1" dirty="0">
                <a:solidFill>
                  <a:schemeClr val="accent1"/>
                </a:solidFill>
              </a:rPr>
              <a:t>Probability of being in each class for each split</a:t>
            </a:r>
          </a:p>
          <a:p>
            <a:pPr marL="0" indent="0">
              <a:buNone/>
            </a:pPr>
            <a:r>
              <a:rPr lang="en-US" sz="1400" dirty="0"/>
              <a:t>n= 105 </a:t>
            </a:r>
          </a:p>
          <a:p>
            <a:pPr marL="0" indent="0">
              <a:buNone/>
            </a:pPr>
            <a:endParaRPr lang="en-US" sz="1400" dirty="0"/>
          </a:p>
          <a:p>
            <a:pPr marL="0" indent="0">
              <a:buNone/>
            </a:pPr>
            <a:r>
              <a:rPr lang="en-US" sz="1400" dirty="0"/>
              <a:t>node), split, n, loss, </a:t>
            </a:r>
            <a:r>
              <a:rPr lang="en-US" sz="1400" dirty="0" err="1"/>
              <a:t>yval</a:t>
            </a:r>
            <a:r>
              <a:rPr lang="en-US" sz="1400" dirty="0"/>
              <a:t>, (</a:t>
            </a:r>
            <a:r>
              <a:rPr lang="en-US" sz="1400" dirty="0" err="1"/>
              <a:t>yprob</a:t>
            </a:r>
            <a:r>
              <a:rPr lang="en-US" sz="1400" dirty="0"/>
              <a:t>)</a:t>
            </a:r>
          </a:p>
          <a:p>
            <a:pPr marL="0" indent="0">
              <a:buNone/>
            </a:pPr>
            <a:r>
              <a:rPr lang="en-US" sz="1400" dirty="0"/>
              <a:t>      * denotes terminal node</a:t>
            </a:r>
          </a:p>
          <a:p>
            <a:pPr marL="0" indent="0">
              <a:buNone/>
            </a:pPr>
            <a:r>
              <a:rPr lang="en-US" sz="1400" dirty="0"/>
              <a:t>1) root 105 70 </a:t>
            </a:r>
            <a:r>
              <a:rPr lang="en-US" sz="1400" dirty="0" err="1"/>
              <a:t>setosa</a:t>
            </a:r>
            <a:r>
              <a:rPr lang="en-US" sz="1400" dirty="0"/>
              <a:t> (0.33333333 0.33333333 0.33333333)</a:t>
            </a:r>
          </a:p>
          <a:p>
            <a:pPr marL="0" indent="0">
              <a:buNone/>
            </a:pPr>
            <a:r>
              <a:rPr lang="en-US" sz="1400" dirty="0"/>
              <a:t>    2) </a:t>
            </a:r>
            <a:r>
              <a:rPr lang="en-US" sz="1400" dirty="0" err="1"/>
              <a:t>Petal.Length</a:t>
            </a:r>
            <a:r>
              <a:rPr lang="en-US" sz="1400" dirty="0"/>
              <a:t>&lt; 2.45 35  0 </a:t>
            </a:r>
            <a:r>
              <a:rPr lang="en-US" sz="1400" dirty="0" err="1"/>
              <a:t>setosa</a:t>
            </a:r>
            <a:r>
              <a:rPr lang="en-US" sz="1400" dirty="0"/>
              <a:t> (1.00000000 0.00000000 0.00000000) *</a:t>
            </a:r>
          </a:p>
          <a:p>
            <a:pPr marL="0" indent="0">
              <a:buNone/>
            </a:pPr>
            <a:r>
              <a:rPr lang="en-US" sz="1400" dirty="0"/>
              <a:t>    3) </a:t>
            </a:r>
            <a:r>
              <a:rPr lang="en-US" sz="1400" dirty="0" err="1"/>
              <a:t>Petal.Length</a:t>
            </a:r>
            <a:r>
              <a:rPr lang="en-US" sz="1400" dirty="0"/>
              <a:t>&gt;=2.45 70 35 versicolor (0.00000000 0.50000000 0.50000000)</a:t>
            </a:r>
          </a:p>
          <a:p>
            <a:pPr marL="0" indent="0">
              <a:buNone/>
            </a:pPr>
            <a:r>
              <a:rPr lang="en-US" sz="1400" dirty="0"/>
              <a:t>        6) </a:t>
            </a:r>
            <a:r>
              <a:rPr lang="en-US" sz="1400" dirty="0" err="1"/>
              <a:t>Petal.Width</a:t>
            </a:r>
            <a:r>
              <a:rPr lang="en-US" sz="1400" dirty="0"/>
              <a:t>&lt; 1.75 39  5 versicolor (0.00000000 0.87179487 0.12820513) *    </a:t>
            </a:r>
          </a:p>
          <a:p>
            <a:pPr marL="0" indent="0">
              <a:buNone/>
            </a:pPr>
            <a:r>
              <a:rPr lang="en-US" sz="1400" dirty="0"/>
              <a:t>        7) </a:t>
            </a:r>
            <a:r>
              <a:rPr lang="en-US" sz="1400" dirty="0" err="1"/>
              <a:t>Petal.Width</a:t>
            </a:r>
            <a:r>
              <a:rPr lang="en-US" sz="1400" dirty="0"/>
              <a:t>&gt;=1.75 31  1 </a:t>
            </a:r>
            <a:r>
              <a:rPr lang="en-US" sz="1400" dirty="0" err="1"/>
              <a:t>virginica</a:t>
            </a:r>
            <a:r>
              <a:rPr lang="en-US" sz="1400" dirty="0"/>
              <a:t> (0.00000000 0.03225806 0.96774194) *</a:t>
            </a:r>
          </a:p>
        </p:txBody>
      </p:sp>
      <p:sp>
        <p:nvSpPr>
          <p:cNvPr id="5" name="TextBox 4">
            <a:extLst>
              <a:ext uri="{FF2B5EF4-FFF2-40B4-BE49-F238E27FC236}">
                <a16:creationId xmlns:a16="http://schemas.microsoft.com/office/drawing/2014/main" id="{1AF290F4-57A6-A745-9283-62403E1A13BE}"/>
              </a:ext>
            </a:extLst>
          </p:cNvPr>
          <p:cNvSpPr txBox="1"/>
          <p:nvPr/>
        </p:nvSpPr>
        <p:spPr>
          <a:xfrm>
            <a:off x="1341120" y="2438664"/>
            <a:ext cx="890016" cy="261610"/>
          </a:xfrm>
          <a:prstGeom prst="rect">
            <a:avLst/>
          </a:prstGeom>
          <a:noFill/>
        </p:spPr>
        <p:txBody>
          <a:bodyPr wrap="square" rtlCol="0">
            <a:spAutoFit/>
          </a:bodyPr>
          <a:lstStyle/>
          <a:p>
            <a:r>
              <a:rPr lang="en-US" sz="1100" dirty="0">
                <a:solidFill>
                  <a:schemeClr val="accent1"/>
                </a:solidFill>
              </a:rPr>
              <a:t>outcome</a:t>
            </a:r>
          </a:p>
        </p:txBody>
      </p:sp>
      <p:sp>
        <p:nvSpPr>
          <p:cNvPr id="6" name="TextBox 5">
            <a:extLst>
              <a:ext uri="{FF2B5EF4-FFF2-40B4-BE49-F238E27FC236}">
                <a16:creationId xmlns:a16="http://schemas.microsoft.com/office/drawing/2014/main" id="{CA9B1CE1-C67E-1F4E-9F79-FF88867EE085}"/>
              </a:ext>
            </a:extLst>
          </p:cNvPr>
          <p:cNvSpPr txBox="1"/>
          <p:nvPr/>
        </p:nvSpPr>
        <p:spPr>
          <a:xfrm>
            <a:off x="3102864" y="2484830"/>
            <a:ext cx="1834896" cy="430887"/>
          </a:xfrm>
          <a:prstGeom prst="rect">
            <a:avLst/>
          </a:prstGeom>
          <a:noFill/>
        </p:spPr>
        <p:txBody>
          <a:bodyPr wrap="square" rtlCol="0">
            <a:spAutoFit/>
          </a:bodyPr>
          <a:lstStyle/>
          <a:p>
            <a:r>
              <a:rPr lang="en-US" sz="1100" dirty="0">
                <a:solidFill>
                  <a:schemeClr val="accent1"/>
                </a:solidFill>
              </a:rPr>
              <a:t>R’s method for regression and classification trees</a:t>
            </a:r>
          </a:p>
        </p:txBody>
      </p:sp>
      <p:sp>
        <p:nvSpPr>
          <p:cNvPr id="7" name="TextBox 6">
            <a:extLst>
              <a:ext uri="{FF2B5EF4-FFF2-40B4-BE49-F238E27FC236}">
                <a16:creationId xmlns:a16="http://schemas.microsoft.com/office/drawing/2014/main" id="{769D84D8-F413-6C44-A23F-76B9D9214F83}"/>
              </a:ext>
            </a:extLst>
          </p:cNvPr>
          <p:cNvSpPr txBox="1"/>
          <p:nvPr/>
        </p:nvSpPr>
        <p:spPr>
          <a:xfrm>
            <a:off x="1938528" y="2772167"/>
            <a:ext cx="1097280" cy="430887"/>
          </a:xfrm>
          <a:prstGeom prst="rect">
            <a:avLst/>
          </a:prstGeom>
          <a:noFill/>
        </p:spPr>
        <p:txBody>
          <a:bodyPr wrap="square" rtlCol="0">
            <a:spAutoFit/>
          </a:bodyPr>
          <a:lstStyle/>
          <a:p>
            <a:r>
              <a:rPr lang="en-US" sz="1100" dirty="0">
                <a:solidFill>
                  <a:schemeClr val="accent1"/>
                </a:solidFill>
              </a:rPr>
              <a:t>Use all remaining </a:t>
            </a:r>
            <a:r>
              <a:rPr lang="en-US" sz="1100" dirty="0" err="1">
                <a:solidFill>
                  <a:schemeClr val="accent1"/>
                </a:solidFill>
              </a:rPr>
              <a:t>vars</a:t>
            </a:r>
            <a:endParaRPr lang="en-US" sz="1100" dirty="0">
              <a:solidFill>
                <a:schemeClr val="accent1"/>
              </a:solidFill>
            </a:endParaRPr>
          </a:p>
        </p:txBody>
      </p:sp>
      <p:sp>
        <p:nvSpPr>
          <p:cNvPr id="8" name="Freeform 7">
            <a:extLst>
              <a:ext uri="{FF2B5EF4-FFF2-40B4-BE49-F238E27FC236}">
                <a16:creationId xmlns:a16="http://schemas.microsoft.com/office/drawing/2014/main" id="{99EF334F-7976-024B-AF12-5489E4A903BC}"/>
              </a:ext>
            </a:extLst>
          </p:cNvPr>
          <p:cNvSpPr/>
          <p:nvPr/>
        </p:nvSpPr>
        <p:spPr>
          <a:xfrm>
            <a:off x="2048256" y="2360566"/>
            <a:ext cx="182880" cy="224138"/>
          </a:xfrm>
          <a:custGeom>
            <a:avLst/>
            <a:gdLst>
              <a:gd name="connsiteX0" fmla="*/ 0 w 182880"/>
              <a:gd name="connsiteY0" fmla="*/ 224138 h 224138"/>
              <a:gd name="connsiteX1" fmla="*/ 36576 w 182880"/>
              <a:gd name="connsiteY1" fmla="*/ 53450 h 224138"/>
              <a:gd name="connsiteX2" fmla="*/ 182880 w 182880"/>
              <a:gd name="connsiteY2" fmla="*/ 4682 h 224138"/>
            </a:gdLst>
            <a:ahLst/>
            <a:cxnLst>
              <a:cxn ang="0">
                <a:pos x="connsiteX0" y="connsiteY0"/>
              </a:cxn>
              <a:cxn ang="0">
                <a:pos x="connsiteX1" y="connsiteY1"/>
              </a:cxn>
              <a:cxn ang="0">
                <a:pos x="connsiteX2" y="connsiteY2"/>
              </a:cxn>
            </a:cxnLst>
            <a:rect l="l" t="t" r="r" b="b"/>
            <a:pathLst>
              <a:path w="182880" h="224138">
                <a:moveTo>
                  <a:pt x="0" y="224138"/>
                </a:moveTo>
                <a:cubicBezTo>
                  <a:pt x="3048" y="157082"/>
                  <a:pt x="6096" y="90026"/>
                  <a:pt x="36576" y="53450"/>
                </a:cubicBezTo>
                <a:cubicBezTo>
                  <a:pt x="67056" y="16874"/>
                  <a:pt x="142240" y="-11574"/>
                  <a:pt x="182880" y="468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4360F4A-9D33-5543-8343-AE33F8977207}"/>
              </a:ext>
            </a:extLst>
          </p:cNvPr>
          <p:cNvSpPr/>
          <p:nvPr/>
        </p:nvSpPr>
        <p:spPr>
          <a:xfrm>
            <a:off x="2353056" y="2414016"/>
            <a:ext cx="219472" cy="390144"/>
          </a:xfrm>
          <a:custGeom>
            <a:avLst/>
            <a:gdLst>
              <a:gd name="connsiteX0" fmla="*/ 0 w 219472"/>
              <a:gd name="connsiteY0" fmla="*/ 390144 h 390144"/>
              <a:gd name="connsiteX1" fmla="*/ 60960 w 219472"/>
              <a:gd name="connsiteY1" fmla="*/ 377952 h 390144"/>
              <a:gd name="connsiteX2" fmla="*/ 109728 w 219472"/>
              <a:gd name="connsiteY2" fmla="*/ 341376 h 390144"/>
              <a:gd name="connsiteX3" fmla="*/ 182880 w 219472"/>
              <a:gd name="connsiteY3" fmla="*/ 219456 h 390144"/>
              <a:gd name="connsiteX4" fmla="*/ 195072 w 219472"/>
              <a:gd name="connsiteY4" fmla="*/ 158496 h 390144"/>
              <a:gd name="connsiteX5" fmla="*/ 207264 w 219472"/>
              <a:gd name="connsiteY5" fmla="*/ 60960 h 390144"/>
              <a:gd name="connsiteX6" fmla="*/ 219456 w 219472"/>
              <a:gd name="connsiteY6" fmla="*/ 0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72" h="390144">
                <a:moveTo>
                  <a:pt x="0" y="390144"/>
                </a:moveTo>
                <a:cubicBezTo>
                  <a:pt x="20320" y="386080"/>
                  <a:pt x="42024" y="386368"/>
                  <a:pt x="60960" y="377952"/>
                </a:cubicBezTo>
                <a:cubicBezTo>
                  <a:pt x="79529" y="369699"/>
                  <a:pt x="96228" y="356563"/>
                  <a:pt x="109728" y="341376"/>
                </a:cubicBezTo>
                <a:cubicBezTo>
                  <a:pt x="143356" y="303544"/>
                  <a:pt x="161032" y="263153"/>
                  <a:pt x="182880" y="219456"/>
                </a:cubicBezTo>
                <a:cubicBezTo>
                  <a:pt x="186944" y="199136"/>
                  <a:pt x="191921" y="178977"/>
                  <a:pt x="195072" y="158496"/>
                </a:cubicBezTo>
                <a:cubicBezTo>
                  <a:pt x="200054" y="126112"/>
                  <a:pt x="201877" y="93279"/>
                  <a:pt x="207264" y="60960"/>
                </a:cubicBezTo>
                <a:cubicBezTo>
                  <a:pt x="220442" y="-18106"/>
                  <a:pt x="219456" y="35340"/>
                  <a:pt x="21945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437DDB3-355A-4B4C-AB9E-A097173688B6}"/>
              </a:ext>
            </a:extLst>
          </p:cNvPr>
          <p:cNvSpPr/>
          <p:nvPr/>
        </p:nvSpPr>
        <p:spPr>
          <a:xfrm>
            <a:off x="3488283" y="2137676"/>
            <a:ext cx="242562" cy="434836"/>
          </a:xfrm>
          <a:custGeom>
            <a:avLst/>
            <a:gdLst>
              <a:gd name="connsiteX0" fmla="*/ 35205 w 242562"/>
              <a:gd name="connsiteY0" fmla="*/ 434836 h 434836"/>
              <a:gd name="connsiteX1" fmla="*/ 35205 w 242562"/>
              <a:gd name="connsiteY1" fmla="*/ 20308 h 434836"/>
              <a:gd name="connsiteX2" fmla="*/ 205893 w 242562"/>
              <a:gd name="connsiteY2" fmla="*/ 32500 h 434836"/>
              <a:gd name="connsiteX3" fmla="*/ 230277 w 242562"/>
              <a:gd name="connsiteY3" fmla="*/ 69076 h 434836"/>
              <a:gd name="connsiteX4" fmla="*/ 242469 w 242562"/>
              <a:gd name="connsiteY4" fmla="*/ 93460 h 434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62" h="434836">
                <a:moveTo>
                  <a:pt x="35205" y="434836"/>
                </a:moveTo>
                <a:cubicBezTo>
                  <a:pt x="8847" y="303048"/>
                  <a:pt x="-28699" y="139596"/>
                  <a:pt x="35205" y="20308"/>
                </a:cubicBezTo>
                <a:cubicBezTo>
                  <a:pt x="62141" y="-29972"/>
                  <a:pt x="148997" y="28436"/>
                  <a:pt x="205893" y="32500"/>
                </a:cubicBezTo>
                <a:cubicBezTo>
                  <a:pt x="214021" y="44692"/>
                  <a:pt x="224505" y="55608"/>
                  <a:pt x="230277" y="69076"/>
                </a:cubicBezTo>
                <a:cubicBezTo>
                  <a:pt x="244440" y="102124"/>
                  <a:pt x="242469" y="146051"/>
                  <a:pt x="242469" y="934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910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5973</Words>
  <Application>Microsoft Macintosh PowerPoint</Application>
  <PresentationFormat>Widescreen</PresentationFormat>
  <Paragraphs>462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Machine Learning</vt:lpstr>
      <vt:lpstr>Predicting with Trees</vt:lpstr>
      <vt:lpstr>Example Obama-Clinton Divide</vt:lpstr>
      <vt:lpstr>Basic Algorithm</vt:lpstr>
      <vt:lpstr>Measures of Impurity</vt:lpstr>
      <vt:lpstr>Deviance &amp; Information Gain</vt:lpstr>
      <vt:lpstr>Examples</vt:lpstr>
      <vt:lpstr>Example: Iris Data</vt:lpstr>
      <vt:lpstr>Fit the model with train()</vt:lpstr>
      <vt:lpstr>Plot classification tree</vt:lpstr>
      <vt:lpstr>Prettier plots</vt:lpstr>
      <vt:lpstr>Predicting new values</vt:lpstr>
      <vt:lpstr>Notes and further resources</vt:lpstr>
      <vt:lpstr>Bagging</vt:lpstr>
      <vt:lpstr>Basic Idea</vt:lpstr>
      <vt:lpstr>Ozone data bagging example</vt:lpstr>
      <vt:lpstr>Ozone example Bagged loess</vt:lpstr>
      <vt:lpstr>Ozone example bagged loess - continued</vt:lpstr>
      <vt:lpstr>Custom Bagging</vt:lpstr>
      <vt:lpstr>Custom Bagging</vt:lpstr>
      <vt:lpstr>Bagging Notes</vt:lpstr>
      <vt:lpstr>Random Forests</vt:lpstr>
      <vt:lpstr>Random Forests</vt:lpstr>
      <vt:lpstr>Example Random Forest </vt:lpstr>
      <vt:lpstr>Code Example random forest using iris</vt:lpstr>
      <vt:lpstr>Random Forest Class “Centers”</vt:lpstr>
      <vt:lpstr>Plotting random forest centers</vt:lpstr>
      <vt:lpstr>Predict Random Forest</vt:lpstr>
      <vt:lpstr>Notes and further resources</vt:lpstr>
      <vt:lpstr>Boosting</vt:lpstr>
      <vt:lpstr>Basic idea</vt:lpstr>
      <vt:lpstr>Simple boosting example</vt:lpstr>
      <vt:lpstr>Simple boosting example (round 1)</vt:lpstr>
      <vt:lpstr>Simple boosting example (round 2 &amp; 3)</vt:lpstr>
      <vt:lpstr>Simple boosting example (Completed classifier)</vt:lpstr>
      <vt:lpstr>Boosting in R</vt:lpstr>
      <vt:lpstr>Boosting – Wage example</vt:lpstr>
      <vt:lpstr>Notes and Further Reading</vt:lpstr>
      <vt:lpstr>Model Based Prediction</vt:lpstr>
      <vt:lpstr>Basic Idea</vt:lpstr>
      <vt:lpstr>Model based approach</vt:lpstr>
      <vt:lpstr>Classifying using the model</vt:lpstr>
      <vt:lpstr>Why linear discriminant analysis?</vt:lpstr>
      <vt:lpstr>Decision Boundries</vt:lpstr>
      <vt:lpstr>Discriminant function</vt:lpstr>
      <vt:lpstr>Naive Bayes</vt:lpstr>
      <vt:lpstr>Model based prediction Example: Iris Data</vt:lpstr>
      <vt:lpstr>Comparison of results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Craig Cunningham</dc:creator>
  <cp:lastModifiedBy>Craig Cunningham</cp:lastModifiedBy>
  <cp:revision>54</cp:revision>
  <dcterms:created xsi:type="dcterms:W3CDTF">2018-02-17T21:00:50Z</dcterms:created>
  <dcterms:modified xsi:type="dcterms:W3CDTF">2018-02-18T23:18:30Z</dcterms:modified>
</cp:coreProperties>
</file>